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Lst>
  <p:notesMasterIdLst>
    <p:notesMasterId r:id="rId26"/>
  </p:notesMasterIdLst>
  <p:sldIdLst>
    <p:sldId id="256" r:id="rId10"/>
    <p:sldId id="259" r:id="rId11"/>
    <p:sldId id="257" r:id="rId12"/>
    <p:sldId id="260" r:id="rId13"/>
    <p:sldId id="261" r:id="rId14"/>
    <p:sldId id="262" r:id="rId15"/>
    <p:sldId id="263" r:id="rId16"/>
    <p:sldId id="264" r:id="rId17"/>
    <p:sldId id="265" r:id="rId18"/>
    <p:sldId id="266" r:id="rId19"/>
    <p:sldId id="267" r:id="rId20"/>
    <p:sldId id="268" r:id="rId21"/>
    <p:sldId id="269" r:id="rId22"/>
    <p:sldId id="271" r:id="rId23"/>
    <p:sldId id="272" r:id="rId24"/>
    <p:sldId id="270" r:id="rId25"/>
  </p:sldIdLst>
  <p:sldSz cx="24384000" cy="13716000"/>
  <p:notesSz cx="6858000" cy="9144000"/>
  <p:defaultText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71156"/>
  </p:normalViewPr>
  <p:slideViewPr>
    <p:cSldViewPr snapToGrid="0">
      <p:cViewPr varScale="1">
        <p:scale>
          <a:sx n="44" d="100"/>
          <a:sy n="44" d="100"/>
        </p:scale>
        <p:origin x="1848"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0"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FFFFFF"/>
                </a:solidFill>
                <a:latin typeface="Arial"/>
              </a:rPr>
              <a:t>Click to move the slide</a:t>
            </a:r>
          </a:p>
        </p:txBody>
      </p:sp>
      <p:sp>
        <p:nvSpPr>
          <p:cNvPr id="381"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382"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&lt;header&gt;</a:t>
            </a:r>
          </a:p>
        </p:txBody>
      </p:sp>
      <p:sp>
        <p:nvSpPr>
          <p:cNvPr id="383"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&lt;date/time&gt;</a:t>
            </a:r>
          </a:p>
        </p:txBody>
      </p:sp>
      <p:sp>
        <p:nvSpPr>
          <p:cNvPr id="384"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&lt;footer&gt;</a:t>
            </a:r>
          </a:p>
        </p:txBody>
      </p:sp>
      <p:sp>
        <p:nvSpPr>
          <p:cNvPr id="385"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C7BA5B5A-C346-4C07-82A5-9CA88270EB40}"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python.org/3/library/multiprocessing.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bugs.python.org/issue7946" TargetMode="External"/><Relationship Id="rId4" Type="http://schemas.openxmlformats.org/officeDocument/2006/relationships/hyperlink" Target="https://www.youtube.com/watch?v=Obt-vMVdM8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ythoncapi.readthedocs.io/old_c_api.html#old-c-api" TargetMode="External"/><Relationship Id="rId7" Type="http://schemas.openxmlformats.org/officeDocument/2006/relationships/hyperlink" Target="https://lwn.net/Articles/857754/"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github.com/markshannon/faster-cpython" TargetMode="External"/><Relationship Id="rId5" Type="http://schemas.openxmlformats.org/officeDocument/2006/relationships/hyperlink" Target="https://github.com/faster-cpython" TargetMode="External"/><Relationship Id="rId4" Type="http://schemas.openxmlformats.org/officeDocument/2006/relationships/hyperlink" Target="https://www.backblaze.com/blog/the-python-gil-past-present-and-future/#History-Python-GIL-Note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colesbury/nogil/"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memorymanagement.org/glossary/d.html#:~:text=Deferred%20reference%20counting" TargetMode="External"/><Relationship Id="rId4" Type="http://schemas.openxmlformats.org/officeDocument/2006/relationships/hyperlink" Target="https://docs.python.org/3/glossary.html#term-global-interpreter-lock"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colesbury/nogil/"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memorymanagement.org/glossary/d.html#:~:text=Deferred%20reference%20counting" TargetMode="External"/><Relationship Id="rId4" Type="http://schemas.openxmlformats.org/officeDocument/2006/relationships/hyperlink" Target="https://docs.python.org/3/glossary.html#term-global-interpreter-lock"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ackblaze.com/blog/the-python-gil-past-present-and-future/#History-Python-GIL-Not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python/cpython/blob/5d28bb699a305135a220a97ac52e90d9344a3004/Include/cpython/pystate.h#L5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python/cpython/blob/5d28bb699a305135a220a97ac52e90d9344a3004/Include/cpython/pystate.h#L5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python.org/3/library/threading.html"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github.com/python/cpython/blob/5d28bb699a305135a220a97ac52e90d9344a3004/Modules/_threadmodule.c#L1029" TargetMode="External"/><Relationship Id="rId5" Type="http://schemas.openxmlformats.org/officeDocument/2006/relationships/hyperlink" Target="https://github.com/python/cpython/blob/5d28bb699a305135a220a97ac52e90d9344a3004/Modules/_threadmodule.c#L1019" TargetMode="External"/><Relationship Id="rId4" Type="http://schemas.openxmlformats.org/officeDocument/2006/relationships/hyperlink" Target="https://man7.org/linux/man-pages/man3/pthread_create.3.htm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lighterra.com/papers/modernmicroprocessor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en.wikipedia.org/wiki/Context_switch"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n7.org/linux/man-pages/man2/select.2.html" TargetMode="External"/><Relationship Id="rId7" Type="http://schemas.openxmlformats.org/officeDocument/2006/relationships/hyperlink" Target="https://docs.python.org/3/c-api/init.html?highlight=gil#releasing-the-gil-from-extension-cod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github.com/numpy/numpy" TargetMode="External"/><Relationship Id="rId5" Type="http://schemas.openxmlformats.org/officeDocument/2006/relationships/hyperlink" Target="https://docs.python.org/3/library/hashlib.html" TargetMode="External"/><Relationship Id="rId4" Type="http://schemas.openxmlformats.org/officeDocument/2006/relationships/hyperlink" Target="https://linux.die.net/man/3/pthread_mutex_lock"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r4victor/pbts13_gil/blob/master/effect2_client.p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AR" dirty="0"/>
          </a:p>
        </p:txBody>
      </p:sp>
      <p:sp>
        <p:nvSpPr>
          <p:cNvPr id="4" name="Slide Number Placeholder 3"/>
          <p:cNvSpPr>
            <a:spLocks noGrp="1"/>
          </p:cNvSpPr>
          <p:nvPr>
            <p:ph type="sldNum"/>
          </p:nvPr>
        </p:nvSpPr>
        <p:spPr/>
        <p:txBody>
          <a:bodyPr/>
          <a:lstStyle/>
          <a:p>
            <a:pPr algn="r"/>
            <a:fld id="{C7BA5B5A-C346-4C07-82A5-9CA88270EB40}" type="slidenum">
              <a:rPr lang="en-US" sz="1400" b="0" strike="noStrike" spc="-1" smtClean="0">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255581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381000" y="685800"/>
            <a:ext cx="6096000" cy="3429000"/>
          </a:xfrm>
          <a:prstGeom prst="rect">
            <a:avLst/>
          </a:prstGeom>
        </p:spPr>
      </p:sp>
      <p:sp>
        <p:nvSpPr>
          <p:cNvPr id="464"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343080" indent="-342720">
              <a:lnSpc>
                <a:spcPct val="100000"/>
              </a:lnSpc>
              <a:buClr>
                <a:srgbClr val="000000"/>
              </a:buClr>
              <a:buFont typeface="Arial"/>
              <a:buChar char="•"/>
            </a:pPr>
            <a:r>
              <a:rPr lang="en-AR" sz="2000" b="0" strike="noStrike" spc="-1">
                <a:latin typeface="Arial"/>
              </a:rPr>
              <a:t>Imagen 1:</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How do you expect the RPS to change? Slightly? 2x less? 10x less? No. The RPS drops to 100, which is 300x less! And this is very surprising if you are used to the way operating systems schedule threads.</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To see what I mean, let's run the server and the CPU-bound thread as separate processes so that they are not affected by the GIL. We can split the code into two different files or just use the </a:t>
            </a:r>
            <a:r>
              <a:rPr lang="en-US" sz="2000" b="0" u="sng" strike="noStrike" spc="-1">
                <a:solidFill>
                  <a:srgbClr val="000000"/>
                </a:solidFill>
                <a:uFillTx/>
                <a:latin typeface="Trebuchet MS"/>
                <a:hlinkClick r:id="rId3"/>
              </a:rPr>
              <a:t>multiprocessing</a:t>
            </a:r>
            <a:r>
              <a:rPr lang="en-US" sz="2000" b="0" strike="noStrike" spc="-1">
                <a:solidFill>
                  <a:srgbClr val="000305"/>
                </a:solidFill>
                <a:latin typeface="Trebuchet MS"/>
              </a:rPr>
              <a:t> standard module to spawn a new process like so:</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Imagen 2:</a:t>
            </a:r>
            <a:endParaRPr lang="en-US" sz="2000" b="0" strike="noStrike" spc="-1">
              <a:latin typeface="Arial"/>
            </a:endParaRPr>
          </a:p>
          <a:p>
            <a:pPr>
              <a:lnSpc>
                <a:spcPct val="100000"/>
              </a:lnSpc>
            </a:pPr>
            <a:r>
              <a:rPr lang="en-US" sz="2000" b="0" strike="noStrike" spc="-1">
                <a:solidFill>
                  <a:srgbClr val="000305"/>
                </a:solidFill>
                <a:latin typeface="Trebuchet MS"/>
              </a:rPr>
              <a:t>And this yields about 20k RPS. Moreover, if we start two, three, or four CPU-bound processes, the RPS stays about the same.</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 The OS scheduler prioritizes the I/O-bound thread, which is the right thing to do.</a:t>
            </a:r>
            <a:endParaRPr lang="en-US" sz="2000" b="0" strike="noStrike" spc="-1">
              <a:latin typeface="Arial"/>
            </a:endParaRPr>
          </a:p>
          <a:p>
            <a:pPr>
              <a:lnSpc>
                <a:spcPct val="100000"/>
              </a:lnSpc>
            </a:pPr>
            <a:r>
              <a:rPr lang="en-US" sz="2000" b="0" strike="noStrike" spc="-1">
                <a:solidFill>
                  <a:srgbClr val="000305"/>
                </a:solidFill>
                <a:latin typeface="Trebuchet MS"/>
              </a:rPr>
              <a:t>In the server example the I/O-bound thread waits for the socket to become ready for reading and writing, but the performance of any other I/O-bound thread would degrade just the same. </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Consider a UI thread that waits for user input. It would freeze regularly if you run it alongside a CPU-bound thread.</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 Clearly, this is not how normal OS threads work, and the cause is the GIL. It interferes with the OS scheduler.</a:t>
            </a:r>
            <a:endParaRPr lang="en-US" sz="2000" b="0" strike="noStrike" spc="-1">
              <a:latin typeface="Arial"/>
            </a:endParaRPr>
          </a:p>
          <a:p>
            <a:pPr>
              <a:lnSpc>
                <a:spcPct val="100000"/>
              </a:lnSpc>
            </a:pPr>
            <a:r>
              <a:rPr lang="en-US" sz="2000" b="0" strike="noStrike" spc="-1">
                <a:solidFill>
                  <a:srgbClr val="000305"/>
                </a:solidFill>
                <a:latin typeface="Trebuchet MS"/>
              </a:rPr>
              <a:t>This problem is actually well-known among CPython developers. They refer to it as the </a:t>
            </a:r>
            <a:r>
              <a:rPr lang="en-US" sz="2000" b="1" strike="noStrike" spc="-1">
                <a:solidFill>
                  <a:srgbClr val="000305"/>
                </a:solidFill>
                <a:latin typeface="Trebuchet MS"/>
              </a:rPr>
              <a:t>convoy effect.</a:t>
            </a:r>
            <a:r>
              <a:rPr lang="en-US" sz="2000" b="0" strike="noStrike" spc="-1">
                <a:solidFill>
                  <a:srgbClr val="000305"/>
                </a:solidFill>
                <a:latin typeface="Trebuchet MS"/>
              </a:rPr>
              <a:t> David Beazley gave a </a:t>
            </a:r>
            <a:r>
              <a:rPr lang="en-US" sz="2000" b="0" u="sng" strike="noStrike" spc="-1">
                <a:solidFill>
                  <a:srgbClr val="000000"/>
                </a:solidFill>
                <a:uFillTx/>
                <a:latin typeface="Trebuchet MS"/>
                <a:hlinkClick r:id="rId4"/>
              </a:rPr>
              <a:t>talk</a:t>
            </a:r>
            <a:r>
              <a:rPr lang="en-US" sz="2000" b="0" strike="noStrike" spc="-1">
                <a:solidFill>
                  <a:srgbClr val="000305"/>
                </a:solidFill>
                <a:latin typeface="Trebuchet MS"/>
              </a:rPr>
              <a:t> about it in 2010 and also opened a </a:t>
            </a:r>
            <a:r>
              <a:rPr lang="en-US" sz="2000" b="0" u="sng" strike="noStrike" spc="-1">
                <a:solidFill>
                  <a:srgbClr val="000000"/>
                </a:solidFill>
                <a:uFillTx/>
                <a:latin typeface="Trebuchet MS"/>
                <a:hlinkClick r:id="rId5"/>
              </a:rPr>
              <a:t>related issue on bugs.python.org</a:t>
            </a:r>
            <a:r>
              <a:rPr lang="en-US" sz="2000" b="0" strike="noStrike" spc="-1">
                <a:solidFill>
                  <a:srgbClr val="000305"/>
                </a:solidFill>
                <a:latin typeface="Trebuchet MS"/>
              </a:rPr>
              <a:t>. In 2021, 11 years laters, the issue was closed. However, it hasn't been fixed</a:t>
            </a:r>
            <a:endParaRPr lang="en-US" sz="20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381000" y="685800"/>
            <a:ext cx="6096000" cy="3429000"/>
          </a:xfrm>
          <a:prstGeom prst="rect">
            <a:avLst/>
          </a:prstGeom>
        </p:spPr>
      </p:sp>
      <p:sp>
        <p:nvSpPr>
          <p:cNvPr id="466"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r>
              <a:rPr lang="en-US" sz="2000" b="1" strike="noStrike" spc="-1" dirty="0" err="1">
                <a:solidFill>
                  <a:srgbClr val="404040"/>
                </a:solidFill>
                <a:latin typeface="Lato"/>
              </a:rPr>
              <a:t>Gilectomy</a:t>
            </a:r>
            <a:r>
              <a:rPr lang="en-US" sz="2000" b="0" strike="noStrike" spc="-1" dirty="0">
                <a:solidFill>
                  <a:srgbClr val="404040"/>
                </a:solidFill>
                <a:latin typeface="Lato"/>
              </a:rPr>
              <a:t> has multiple issues, but the two main issues are:</a:t>
            </a:r>
            <a:endParaRPr lang="en-US" sz="2000" b="0" strike="noStrike" spc="-1" dirty="0">
              <a:latin typeface="Arial"/>
            </a:endParaRPr>
          </a:p>
          <a:p>
            <a:pPr marL="216000" indent="-216000">
              <a:lnSpc>
                <a:spcPct val="100000"/>
              </a:lnSpc>
              <a:buClr>
                <a:srgbClr val="404040"/>
              </a:buClr>
              <a:buFont typeface="Arial"/>
              <a:buChar char="•"/>
            </a:pPr>
            <a:r>
              <a:rPr lang="en-US" sz="2000" b="0" strike="noStrike" spc="-1" dirty="0">
                <a:solidFill>
                  <a:srgbClr val="404040"/>
                </a:solidFill>
                <a:latin typeface="Lato"/>
              </a:rPr>
              <a:t>The </a:t>
            </a:r>
            <a:r>
              <a:rPr lang="en-US" sz="2000" b="0" strike="noStrike" spc="-1" dirty="0">
                <a:solidFill>
                  <a:srgbClr val="000000"/>
                </a:solidFill>
                <a:latin typeface="Lato"/>
                <a:hlinkClick r:id="rId3"/>
              </a:rPr>
              <a:t>current C API</a:t>
            </a:r>
            <a:r>
              <a:rPr lang="en-US" sz="2000" b="0" strike="noStrike" spc="-1" dirty="0">
                <a:solidFill>
                  <a:srgbClr val="404040"/>
                </a:solidFill>
                <a:latin typeface="Lato"/>
              </a:rPr>
              <a:t>: “</a:t>
            </a:r>
            <a:r>
              <a:rPr lang="en-US" sz="2000" b="0" strike="noStrike" spc="-1" dirty="0" err="1">
                <a:solidFill>
                  <a:srgbClr val="404040"/>
                </a:solidFill>
                <a:latin typeface="Lato"/>
              </a:rPr>
              <a:t>CPython</a:t>
            </a:r>
            <a:r>
              <a:rPr lang="en-US" sz="2000" b="0" strike="noStrike" spc="-1" dirty="0">
                <a:solidFill>
                  <a:srgbClr val="404040"/>
                </a:solidFill>
                <a:latin typeface="Lato"/>
              </a:rPr>
              <a:t> doesn’t use multiple cores and </a:t>
            </a:r>
            <a:r>
              <a:rPr lang="en-US" sz="2000" b="0" strike="noStrike" spc="-1" dirty="0" err="1">
                <a:solidFill>
                  <a:srgbClr val="404040"/>
                </a:solidFill>
                <a:latin typeface="Lato"/>
              </a:rPr>
              <a:t>Gilectomy</a:t>
            </a:r>
            <a:r>
              <a:rPr lang="en-US" sz="2000" b="0" strike="noStrike" spc="-1" dirty="0">
                <a:solidFill>
                  <a:srgbClr val="404040"/>
                </a:solidFill>
                <a:latin typeface="Lato"/>
              </a:rPr>
              <a:t> 1.0 is not high performance, which leads him to </a:t>
            </a:r>
            <a:r>
              <a:rPr lang="en-US" sz="2000" b="1" strike="noStrike" spc="-1" dirty="0">
                <a:solidFill>
                  <a:srgbClr val="404040"/>
                </a:solidFill>
                <a:latin typeface="Lato"/>
              </a:rPr>
              <a:t>consider breaking the C API</a:t>
            </a:r>
            <a:r>
              <a:rPr lang="en-US" sz="2000" b="0" strike="noStrike" spc="-1" dirty="0">
                <a:solidFill>
                  <a:srgbClr val="404040"/>
                </a:solidFill>
                <a:latin typeface="Lato"/>
              </a:rPr>
              <a:t>”.</a:t>
            </a:r>
            <a:endParaRPr lang="en-US" sz="2000" b="0" strike="noStrike" spc="-1" dirty="0">
              <a:latin typeface="Arial"/>
            </a:endParaRPr>
          </a:p>
          <a:p>
            <a:pPr marL="216000" indent="-216000">
              <a:lnSpc>
                <a:spcPct val="100000"/>
              </a:lnSpc>
              <a:buClr>
                <a:srgbClr val="404040"/>
              </a:buClr>
              <a:buFont typeface="Arial"/>
              <a:buChar char="•"/>
            </a:pPr>
            <a:r>
              <a:rPr lang="en-US" sz="2000" b="0" strike="noStrike" spc="-1" dirty="0">
                <a:solidFill>
                  <a:srgbClr val="404040"/>
                </a:solidFill>
                <a:latin typeface="Lato"/>
              </a:rPr>
              <a:t>Reference counting: “With his complicated buffered-reference-count approach he was able to get his “</a:t>
            </a:r>
            <a:r>
              <a:rPr lang="en-US" sz="2000" b="0" strike="noStrike" spc="-1" dirty="0" err="1">
                <a:solidFill>
                  <a:srgbClr val="404040"/>
                </a:solidFill>
                <a:latin typeface="Lato"/>
              </a:rPr>
              <a:t>gilectomized</a:t>
            </a:r>
            <a:r>
              <a:rPr lang="en-US" sz="2000" b="0" strike="noStrike" spc="-1" dirty="0">
                <a:solidFill>
                  <a:srgbClr val="404040"/>
                </a:solidFill>
                <a:latin typeface="Lato"/>
              </a:rPr>
              <a:t>” interpreter to reach performance parity with </a:t>
            </a:r>
            <a:r>
              <a:rPr lang="en-US" sz="2000" b="0" strike="noStrike" spc="-1" dirty="0" err="1">
                <a:solidFill>
                  <a:srgbClr val="404040"/>
                </a:solidFill>
                <a:latin typeface="Lato"/>
              </a:rPr>
              <a:t>CPython</a:t>
            </a:r>
            <a:r>
              <a:rPr lang="en-US" sz="2000" b="0" strike="noStrike" spc="-1" dirty="0">
                <a:solidFill>
                  <a:srgbClr val="404040"/>
                </a:solidFill>
                <a:latin typeface="Lato"/>
              </a:rPr>
              <a:t>—except that his interpreter was running on around seven cores to keep up with </a:t>
            </a:r>
            <a:r>
              <a:rPr lang="en-US" sz="2000" b="0" strike="noStrike" spc="-1" dirty="0" err="1">
                <a:solidFill>
                  <a:srgbClr val="404040"/>
                </a:solidFill>
                <a:latin typeface="Lato"/>
              </a:rPr>
              <a:t>CPython</a:t>
            </a:r>
            <a:r>
              <a:rPr lang="en-US" sz="2000" b="0" strike="noStrike" spc="-1" dirty="0">
                <a:solidFill>
                  <a:srgbClr val="404040"/>
                </a:solidFill>
                <a:latin typeface="Lato"/>
              </a:rPr>
              <a:t> on one.</a:t>
            </a:r>
            <a:endParaRPr lang="en-US" sz="2000" b="0" strike="noStrike" spc="-1" dirty="0">
              <a:latin typeface="Arial"/>
            </a:endParaRPr>
          </a:p>
          <a:p>
            <a:pPr marL="216000" indent="-216000">
              <a:lnSpc>
                <a:spcPct val="100000"/>
              </a:lnSpc>
            </a:pPr>
            <a:endParaRPr lang="en-US" sz="2000" b="0" strike="noStrike" spc="-1" dirty="0">
              <a:latin typeface="Arial"/>
            </a:endParaRPr>
          </a:p>
          <a:p>
            <a:pPr marL="216000" indent="-216000">
              <a:lnSpc>
                <a:spcPct val="100000"/>
              </a:lnSpc>
            </a:pPr>
            <a:r>
              <a:rPr lang="en-US" sz="2000" b="0" strike="noStrike" spc="-1" dirty="0">
                <a:solidFill>
                  <a:srgbClr val="666666"/>
                </a:solidFill>
                <a:latin typeface="dm sans"/>
              </a:rPr>
              <a:t>Larry also identifies what he calls three “political” considerations, but which I think are more in the realm of the social contract between Python developers and Python users:</a:t>
            </a:r>
            <a:endParaRPr lang="en-US" sz="2000" b="0" strike="noStrike" spc="-1" dirty="0">
              <a:latin typeface="Arial"/>
            </a:endParaRPr>
          </a:p>
          <a:p>
            <a:pPr marL="216000" indent="-216000">
              <a:lnSpc>
                <a:spcPct val="100000"/>
              </a:lnSpc>
              <a:buClr>
                <a:srgbClr val="666666"/>
              </a:buClr>
              <a:buFont typeface="+mj-lt"/>
              <a:buAutoNum type="arabicPeriod"/>
            </a:pPr>
            <a:r>
              <a:rPr lang="en-US" sz="2000" b="0" strike="noStrike" spc="-1" dirty="0">
                <a:solidFill>
                  <a:srgbClr val="666666"/>
                </a:solidFill>
                <a:latin typeface="dm sans"/>
              </a:rPr>
              <a:t>Removing the GIL should not hurt performance for single-threaded or I/O-bound multithreaded code.</a:t>
            </a:r>
            <a:endParaRPr lang="en-US" sz="2000" b="0" strike="noStrike" spc="-1" dirty="0">
              <a:latin typeface="Arial"/>
            </a:endParaRPr>
          </a:p>
          <a:p>
            <a:pPr marL="216000" indent="-216000">
              <a:lnSpc>
                <a:spcPct val="100000"/>
              </a:lnSpc>
              <a:buClr>
                <a:srgbClr val="666666"/>
              </a:buClr>
              <a:buFont typeface="+mj-lt"/>
              <a:buAutoNum type="arabicPeriod"/>
            </a:pPr>
            <a:r>
              <a:rPr lang="en-US" sz="2000" b="0" strike="noStrike" spc="-1" dirty="0">
                <a:solidFill>
                  <a:srgbClr val="666666"/>
                </a:solidFill>
                <a:latin typeface="dm sans"/>
              </a:rPr>
              <a:t>We can’t break existing C extensions as described above</a:t>
            </a:r>
            <a:r>
              <a:rPr lang="en-US" sz="2000" b="0" strike="noStrike" spc="-1" baseline="30000" dirty="0">
                <a:solidFill>
                  <a:srgbClr val="000000"/>
                </a:solidFill>
                <a:latin typeface="dm sans"/>
                <a:hlinkClick r:id="rId4"/>
              </a:rPr>
              <a:t>6</a:t>
            </a:r>
            <a:r>
              <a:rPr lang="en-US" sz="2000" b="0" strike="noStrike" spc="-1" dirty="0">
                <a:solidFill>
                  <a:srgbClr val="666666"/>
                </a:solidFill>
                <a:latin typeface="dm sans"/>
              </a:rPr>
              <a:t>.</a:t>
            </a:r>
            <a:endParaRPr lang="en-US" sz="2000" b="0" strike="noStrike" spc="-1" dirty="0">
              <a:latin typeface="Arial"/>
            </a:endParaRPr>
          </a:p>
          <a:p>
            <a:pPr marL="216000" indent="-216000">
              <a:lnSpc>
                <a:spcPct val="100000"/>
              </a:lnSpc>
              <a:buClr>
                <a:srgbClr val="666666"/>
              </a:buClr>
              <a:buFont typeface="+mj-lt"/>
              <a:buAutoNum type="arabicPeriod"/>
            </a:pPr>
            <a:r>
              <a:rPr lang="en-US" sz="2000" b="0" strike="noStrike" spc="-1" dirty="0">
                <a:solidFill>
                  <a:srgbClr val="666666"/>
                </a:solidFill>
                <a:latin typeface="dm sans"/>
              </a:rPr>
              <a:t>Don’t let GIL removal make the </a:t>
            </a:r>
            <a:r>
              <a:rPr lang="en-US" sz="2000" b="0" strike="noStrike" spc="-1" dirty="0" err="1">
                <a:solidFill>
                  <a:srgbClr val="666666"/>
                </a:solidFill>
                <a:latin typeface="dm sans"/>
              </a:rPr>
              <a:t>CPython</a:t>
            </a:r>
            <a:r>
              <a:rPr lang="en-US" sz="2000" b="0" strike="noStrike" spc="-1" dirty="0">
                <a:solidFill>
                  <a:srgbClr val="666666"/>
                </a:solidFill>
                <a:latin typeface="dm sans"/>
              </a:rPr>
              <a:t> interpreter too complicated or difficult to understand. One of Guido’s guiding principles, and a subtle reason for Python’s huge success, is that even with complicated features such as exception handling, </a:t>
            </a:r>
            <a:r>
              <a:rPr lang="en-US" sz="2000" b="0" strike="noStrike" spc="-1" dirty="0" err="1">
                <a:solidFill>
                  <a:srgbClr val="666666"/>
                </a:solidFill>
                <a:latin typeface="dm sans"/>
              </a:rPr>
              <a:t>asyncio</a:t>
            </a:r>
            <a:r>
              <a:rPr lang="en-US" sz="2000" b="0" strike="noStrike" spc="-1" dirty="0">
                <a:solidFill>
                  <a:srgbClr val="666666"/>
                </a:solidFill>
                <a:latin typeface="dm sans"/>
              </a:rPr>
              <a:t>, generators, etc. Python’s C core is still relatively easy to learn and understand. This makes it easy for new contributors to engage with Python core development, an absolutely essential quality if you want your language to thrive and grow for its next 30 years as much as it has for its previous 30.</a:t>
            </a:r>
            <a:endParaRPr lang="en-US" sz="2000" b="0" strike="noStrike" spc="-1" dirty="0">
              <a:latin typeface="Arial"/>
            </a:endParaRPr>
          </a:p>
          <a:p>
            <a:pPr>
              <a:lnSpc>
                <a:spcPct val="100000"/>
              </a:lnSpc>
            </a:pPr>
            <a:endParaRPr lang="en-US" sz="2000" b="0" strike="noStrike" spc="-1" dirty="0">
              <a:latin typeface="Arial"/>
            </a:endParaRPr>
          </a:p>
          <a:p>
            <a:pPr>
              <a:lnSpc>
                <a:spcPct val="100000"/>
              </a:lnSpc>
              <a:tabLst>
                <a:tab pos="0" algn="l"/>
              </a:tabLst>
            </a:pPr>
            <a:r>
              <a:rPr lang="en-AR" sz="2000" b="0" strike="noStrike" spc="-1" dirty="0">
                <a:solidFill>
                  <a:srgbClr val="666666"/>
                </a:solidFill>
                <a:latin typeface="dm sans"/>
              </a:rPr>
              <a:t>Faster CPYTHON:</a:t>
            </a:r>
            <a:endParaRPr lang="en-US" sz="2000" b="0" strike="noStrike" spc="-1" dirty="0">
              <a:latin typeface="Arial"/>
            </a:endParaRPr>
          </a:p>
          <a:p>
            <a:pPr>
              <a:lnSpc>
                <a:spcPct val="100000"/>
              </a:lnSpc>
              <a:tabLst>
                <a:tab pos="0" algn="l"/>
              </a:tabLst>
            </a:pPr>
            <a:r>
              <a:rPr lang="en-US" sz="2000" b="0" strike="noStrike" spc="-1" dirty="0">
                <a:solidFill>
                  <a:srgbClr val="000305"/>
                </a:solidFill>
                <a:latin typeface="Trebuchet MS"/>
              </a:rPr>
              <a:t>Another exciting project that's going on nowadays is </a:t>
            </a:r>
            <a:r>
              <a:rPr lang="en-US" sz="2000" b="0" u="sng" strike="noStrike" spc="-1" dirty="0">
                <a:solidFill>
                  <a:srgbClr val="000000"/>
                </a:solidFill>
                <a:uFillTx/>
                <a:latin typeface="Trebuchet MS"/>
                <a:hlinkClick r:id="rId5"/>
              </a:rPr>
              <a:t>Faster CPython</a:t>
            </a:r>
            <a:r>
              <a:rPr lang="en-US" sz="2000" b="0" strike="noStrike" spc="-1" dirty="0">
                <a:solidFill>
                  <a:srgbClr val="000305"/>
                </a:solidFill>
                <a:latin typeface="Trebuchet MS"/>
              </a:rPr>
              <a:t>. In October 2020, Mark Shannon proposed a </a:t>
            </a:r>
            <a:r>
              <a:rPr lang="en-US" sz="2000" b="0" u="sng" strike="noStrike" spc="-1" dirty="0">
                <a:solidFill>
                  <a:srgbClr val="000000"/>
                </a:solidFill>
                <a:uFillTx/>
                <a:latin typeface="Trebuchet MS"/>
                <a:hlinkClick r:id="rId6"/>
              </a:rPr>
              <a:t>plan</a:t>
            </a:r>
            <a:r>
              <a:rPr lang="en-US" sz="2000" b="0" strike="noStrike" spc="-1" dirty="0">
                <a:solidFill>
                  <a:srgbClr val="000305"/>
                </a:solidFill>
                <a:latin typeface="Trebuchet MS"/>
              </a:rPr>
              <a:t> to make </a:t>
            </a:r>
            <a:r>
              <a:rPr lang="en-US" sz="2000" b="0" strike="noStrike" spc="-1" dirty="0" err="1">
                <a:solidFill>
                  <a:srgbClr val="000305"/>
                </a:solidFill>
                <a:latin typeface="Trebuchet MS"/>
              </a:rPr>
              <a:t>CPython</a:t>
            </a:r>
            <a:r>
              <a:rPr lang="en-US" sz="2000" b="0" strike="noStrike" spc="-1" dirty="0">
                <a:solidFill>
                  <a:srgbClr val="000305"/>
                </a:solidFill>
                <a:latin typeface="Trebuchet MS"/>
              </a:rPr>
              <a:t> ≈5x faster over several years. And it's actually much more realistic than it may sound because </a:t>
            </a:r>
            <a:r>
              <a:rPr lang="en-US" sz="2000" b="0" strike="noStrike" spc="-1" dirty="0" err="1">
                <a:solidFill>
                  <a:srgbClr val="000305"/>
                </a:solidFill>
                <a:latin typeface="Trebuchet MS"/>
              </a:rPr>
              <a:t>CPython</a:t>
            </a:r>
            <a:r>
              <a:rPr lang="en-US" sz="2000" b="0" strike="noStrike" spc="-1" dirty="0">
                <a:solidFill>
                  <a:srgbClr val="000305"/>
                </a:solidFill>
                <a:latin typeface="Trebuchet MS"/>
              </a:rPr>
              <a:t> has a lot of potential for optimization. The addition of JIT alone can result in an enormous performance boost.</a:t>
            </a:r>
            <a:endParaRPr lang="en-US" sz="2000" b="0" strike="noStrike" spc="-1" dirty="0">
              <a:latin typeface="Arial"/>
            </a:endParaRPr>
          </a:p>
          <a:p>
            <a:pPr>
              <a:lnSpc>
                <a:spcPct val="100000"/>
              </a:lnSpc>
              <a:tabLst>
                <a:tab pos="0" algn="l"/>
              </a:tabLst>
            </a:pPr>
            <a:r>
              <a:rPr lang="en-US" sz="2000" b="0" strike="noStrike" spc="-1" dirty="0">
                <a:solidFill>
                  <a:srgbClr val="000305"/>
                </a:solidFill>
                <a:latin typeface="Trebuchet MS"/>
              </a:rPr>
              <a:t>There were similar projects before, but they failed because they lacked proper funding or expertise. This time, Microsoft </a:t>
            </a:r>
            <a:r>
              <a:rPr lang="en-US" sz="2000" b="0" u="sng" strike="noStrike" spc="-1" dirty="0">
                <a:solidFill>
                  <a:srgbClr val="000000"/>
                </a:solidFill>
                <a:uFillTx/>
                <a:latin typeface="Trebuchet MS"/>
                <a:hlinkClick r:id="rId7"/>
              </a:rPr>
              <a:t>volunteered</a:t>
            </a:r>
            <a:r>
              <a:rPr lang="en-US" sz="2000" b="0" strike="noStrike" spc="-1" dirty="0">
                <a:solidFill>
                  <a:srgbClr val="000305"/>
                </a:solidFill>
                <a:latin typeface="Trebuchet MS"/>
              </a:rPr>
              <a:t> to sponsor Faster </a:t>
            </a:r>
            <a:r>
              <a:rPr lang="en-US" sz="2000" b="0" strike="noStrike" spc="-1" dirty="0" err="1">
                <a:solidFill>
                  <a:srgbClr val="000305"/>
                </a:solidFill>
                <a:latin typeface="Trebuchet MS"/>
              </a:rPr>
              <a:t>CPython</a:t>
            </a:r>
            <a:r>
              <a:rPr lang="en-US" sz="2000" b="0" strike="noStrike" spc="-1" dirty="0">
                <a:solidFill>
                  <a:srgbClr val="000305"/>
                </a:solidFill>
                <a:latin typeface="Trebuchet MS"/>
              </a:rPr>
              <a:t> and let Mark Shannon, Guido van Rossum, and Eric Snow work on the project. The incremental changes already go to </a:t>
            </a:r>
            <a:r>
              <a:rPr lang="en-US" sz="2000" b="0" strike="noStrike" spc="-1" dirty="0" err="1">
                <a:solidFill>
                  <a:srgbClr val="000305"/>
                </a:solidFill>
                <a:latin typeface="Trebuchet MS"/>
              </a:rPr>
              <a:t>CPython</a:t>
            </a:r>
            <a:r>
              <a:rPr lang="en-US" sz="2000" b="0" strike="noStrike" spc="-1" dirty="0">
                <a:solidFill>
                  <a:srgbClr val="000305"/>
                </a:solidFill>
                <a:latin typeface="Trebuchet MS"/>
              </a:rPr>
              <a:t> – they do not stale in a fork.</a:t>
            </a:r>
            <a:endParaRPr lang="en-US" sz="2000" b="0" strike="noStrike" spc="-1" dirty="0">
              <a:latin typeface="Arial"/>
            </a:endParaRPr>
          </a:p>
          <a:p>
            <a:pPr>
              <a:lnSpc>
                <a:spcPct val="100000"/>
              </a:lnSpc>
              <a:tabLst>
                <a:tab pos="0" algn="l"/>
              </a:tabLst>
            </a:pPr>
            <a:r>
              <a:rPr lang="en-US" sz="2000" b="0" strike="noStrike" spc="-1" dirty="0">
                <a:solidFill>
                  <a:srgbClr val="000305"/>
                </a:solidFill>
                <a:latin typeface="Trebuchet MS"/>
              </a:rPr>
              <a:t>Faster </a:t>
            </a:r>
            <a:r>
              <a:rPr lang="en-US" sz="2000" b="0" strike="noStrike" spc="-1" dirty="0" err="1">
                <a:solidFill>
                  <a:srgbClr val="000305"/>
                </a:solidFill>
                <a:latin typeface="Trebuchet MS"/>
              </a:rPr>
              <a:t>CPython</a:t>
            </a:r>
            <a:r>
              <a:rPr lang="en-US" sz="2000" b="0" strike="noStrike" spc="-1" dirty="0">
                <a:solidFill>
                  <a:srgbClr val="000305"/>
                </a:solidFill>
                <a:latin typeface="Trebuchet MS"/>
              </a:rPr>
              <a:t> focuses on single-threaded performance. The team has no plans to change or remove the GIL. Nevertheless, if the project succeeds, one of the Python's major pain points will be fixed, and the GIL question may become more relevant than ever.</a:t>
            </a:r>
            <a:endParaRPr lang="en-US" sz="2000" b="0" strike="noStrike" spc="-1" dirty="0">
              <a:latin typeface="Arial"/>
            </a:endParaRPr>
          </a:p>
          <a:p>
            <a:pPr>
              <a:lnSpc>
                <a:spcPct val="100000"/>
              </a:lnSpc>
              <a:tabLst>
                <a:tab pos="0" algn="l"/>
              </a:tabLst>
            </a:pPr>
            <a:endParaRPr lang="en-US" sz="2000" b="0" strike="noStrike" spc="-1" dirty="0">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381000" y="685800"/>
            <a:ext cx="6096000" cy="3429000"/>
          </a:xfrm>
          <a:prstGeom prst="rect">
            <a:avLst/>
          </a:prstGeom>
        </p:spPr>
      </p:sp>
      <p:sp>
        <p:nvSpPr>
          <p:cNvPr id="466"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971550" lvl="1" indent="-514350">
              <a:buFont typeface="+mj-lt"/>
              <a:buAutoNum type="arabicPeriod"/>
            </a:pPr>
            <a:endParaRPr lang="en-US" sz="2000" b="0" i="0" u="none" strike="noStrike" kern="1200" spc="-1" dirty="0">
              <a:solidFill>
                <a:schemeClr val="tx1"/>
              </a:solidFill>
              <a:effectLst/>
              <a:latin typeface="Arial"/>
              <a:ea typeface="+mn-ea"/>
              <a:cs typeface="+mn-cs"/>
            </a:endParaRPr>
          </a:p>
          <a:p>
            <a:pPr marL="457200" lvl="1" indent="0">
              <a:buFont typeface="+mj-lt"/>
              <a:buNone/>
            </a:pPr>
            <a:r>
              <a:rPr lang="en-US" sz="4400" b="0" i="0" u="none" strike="noStrike" dirty="0">
                <a:solidFill>
                  <a:srgbClr val="FFFFFF"/>
                </a:solidFill>
                <a:effectLst/>
                <a:latin typeface="-apple-system"/>
              </a:rPr>
              <a:t>Sam Gross is the author of </a:t>
            </a:r>
            <a:r>
              <a:rPr lang="en-US" sz="4400" b="0" i="0" u="none" strike="noStrike" dirty="0">
                <a:solidFill>
                  <a:srgbClr val="17A2B8"/>
                </a:solidFill>
                <a:effectLst/>
                <a:latin typeface="-apple-system"/>
                <a:hlinkClick r:id="rId3"/>
              </a:rPr>
              <a:t>nogil</a:t>
            </a:r>
            <a:r>
              <a:rPr lang="en-US" sz="4400" b="0" i="0" u="none" strike="noStrike" dirty="0">
                <a:solidFill>
                  <a:srgbClr val="FFFFFF"/>
                </a:solidFill>
                <a:effectLst/>
                <a:latin typeface="-apple-system"/>
              </a:rPr>
              <a:t>, a fork of Python 3.9 that removes the </a:t>
            </a:r>
            <a:r>
              <a:rPr lang="en-US" sz="4400" b="0" i="0" u="none" strike="noStrike" dirty="0">
                <a:solidFill>
                  <a:srgbClr val="17A2B8"/>
                </a:solidFill>
                <a:effectLst/>
                <a:latin typeface="-apple-system"/>
                <a:hlinkClick r:id="rId4"/>
              </a:rPr>
              <a:t>GIL</a:t>
            </a:r>
            <a:r>
              <a:rPr lang="en-US" sz="4400" b="0" i="0" u="none" strike="noStrike" dirty="0">
                <a:solidFill>
                  <a:srgbClr val="FFFFFF"/>
                </a:solidFill>
                <a:effectLst/>
                <a:latin typeface="-apple-system"/>
              </a:rPr>
              <a:t>. </a:t>
            </a:r>
            <a:endParaRPr lang="en-US" sz="3200" b="0" i="0" u="none" strike="noStrike" dirty="0">
              <a:solidFill>
                <a:srgbClr val="FFFFFF"/>
              </a:solidFill>
              <a:effectLst/>
              <a:latin typeface="-apple-system"/>
            </a:endParaRPr>
          </a:p>
          <a:p>
            <a:pPr marL="457200" lvl="1" indent="0">
              <a:buFont typeface="+mj-lt"/>
              <a:buNone/>
            </a:pPr>
            <a:r>
              <a:rPr lang="en-US" sz="3200" b="0" i="0" u="none" strike="noStrike" dirty="0">
                <a:solidFill>
                  <a:srgbClr val="FFFFFF"/>
                </a:solidFill>
                <a:effectLst/>
                <a:latin typeface="-apple-system"/>
              </a:rPr>
              <a:t>Sam’s design document contains detail into how those design elements operate, as well as information on thread states and the GIL API, other interpreter and bytecode modifications (replacement of the stack VM with a register VM with accumulator register; optimized function calls by avoiding creation of C stack frames; other changes to </a:t>
            </a:r>
            <a:r>
              <a:rPr lang="en-US" sz="3200" dirty="0" err="1"/>
              <a:t>ceval.c</a:t>
            </a:r>
            <a:r>
              <a:rPr lang="en-US" sz="3200" b="0" i="0" u="none" strike="noStrike" dirty="0">
                <a:solidFill>
                  <a:srgbClr val="FFFFFF"/>
                </a:solidFill>
                <a:effectLst/>
                <a:latin typeface="-apple-system"/>
              </a:rPr>
              <a:t>; usage of tagged pointers; thread-safe metadata for LOAD_ATTR, LOAD_METHOD, LOAD_GLOBAL opcodes; and more). I encourage you to read it in its entirety</a:t>
            </a:r>
            <a:r>
              <a:rPr lang="en-US" sz="3200" b="1" i="0" u="none" strike="noStrike" dirty="0">
                <a:solidFill>
                  <a:srgbClr val="FFFFFF"/>
                </a:solidFill>
                <a:effectLst/>
                <a:latin typeface="-apple-system"/>
              </a:rPr>
              <a:t>: https://</a:t>
            </a:r>
            <a:r>
              <a:rPr lang="en-US" sz="3200" b="1" i="0" u="none" strike="noStrike" dirty="0" err="1">
                <a:solidFill>
                  <a:srgbClr val="FFFFFF"/>
                </a:solidFill>
                <a:effectLst/>
                <a:latin typeface="-apple-system"/>
              </a:rPr>
              <a:t>docs.google.com</a:t>
            </a:r>
            <a:r>
              <a:rPr lang="en-US" sz="3200" b="1" i="0" u="none" strike="noStrike" dirty="0">
                <a:solidFill>
                  <a:srgbClr val="FFFFFF"/>
                </a:solidFill>
                <a:effectLst/>
                <a:latin typeface="-apple-system"/>
              </a:rPr>
              <a:t>/document/d/18CXhDb1ygxg-YXNBJNzfzZsDFosB5e6BfnXLlejd9l0/edit</a:t>
            </a:r>
            <a:endParaRPr lang="en-US" sz="2000" b="1" i="0" u="none" strike="noStrike" kern="1200" spc="-1" dirty="0">
              <a:solidFill>
                <a:schemeClr val="tx1"/>
              </a:solidFill>
              <a:effectLst/>
              <a:latin typeface="Arial"/>
              <a:ea typeface="+mn-ea"/>
              <a:cs typeface="+mn-cs"/>
            </a:endParaRPr>
          </a:p>
          <a:p>
            <a:pPr marL="971550" lvl="1" indent="-514350">
              <a:buFont typeface="+mj-lt"/>
              <a:buAutoNum type="arabicPeriod"/>
            </a:pPr>
            <a:endParaRPr lang="en-US" sz="2000" b="0" i="0" u="none" strike="noStrike" kern="1200" spc="-1" dirty="0">
              <a:solidFill>
                <a:schemeClr val="tx1"/>
              </a:solidFill>
              <a:effectLst/>
              <a:latin typeface="Arial"/>
              <a:ea typeface="+mn-ea"/>
              <a:cs typeface="+mn-cs"/>
            </a:endParaRPr>
          </a:p>
          <a:p>
            <a:pPr marL="971550" lvl="1" indent="-514350">
              <a:buFont typeface="+mj-lt"/>
              <a:buAutoNum type="arabicPeriod"/>
            </a:pPr>
            <a:r>
              <a:rPr lang="en-US" sz="2000" b="0" i="0" u="none" strike="noStrike" kern="1200" spc="-1" dirty="0">
                <a:solidFill>
                  <a:schemeClr val="tx1"/>
                </a:solidFill>
                <a:effectLst/>
                <a:latin typeface="Arial"/>
                <a:ea typeface="+mn-ea"/>
                <a:cs typeface="+mn-cs"/>
              </a:rPr>
              <a:t>Resume of NOGIL project design</a:t>
            </a:r>
          </a:p>
          <a:p>
            <a:pPr marL="0" indent="0">
              <a:buFont typeface="+mj-lt"/>
              <a:buNone/>
            </a:pPr>
            <a:r>
              <a:rPr lang="en-US" sz="2000" b="0" i="0" u="none" strike="noStrike" kern="1200" spc="-1" dirty="0">
                <a:solidFill>
                  <a:schemeClr val="tx1"/>
                </a:solidFill>
                <a:effectLst/>
                <a:latin typeface="Arial"/>
                <a:ea typeface="+mn-ea"/>
                <a:cs typeface="+mn-cs"/>
              </a:rPr>
              <a:t>3- (speed up) </a:t>
            </a:r>
            <a:r>
              <a:rPr lang="en-US" sz="3200" b="0" i="0" u="none" strike="noStrike" kern="1200" dirty="0">
                <a:solidFill>
                  <a:schemeClr val="tx1"/>
                </a:solidFill>
                <a:effectLst/>
                <a:latin typeface="+mj-lt"/>
                <a:ea typeface="+mn-ea"/>
                <a:cs typeface="+mn-cs"/>
              </a:rPr>
              <a:t> two techniques are employed:</a:t>
            </a:r>
          </a:p>
          <a:p>
            <a:pPr lvl="1"/>
            <a:r>
              <a:rPr lang="en-US" sz="3200" b="0" i="0" u="none" strike="noStrike" kern="1200" dirty="0">
                <a:solidFill>
                  <a:schemeClr val="tx1"/>
                </a:solidFill>
                <a:effectLst/>
                <a:latin typeface="+mj-lt"/>
                <a:ea typeface="+mn-ea"/>
                <a:cs typeface="+mn-cs"/>
              </a:rPr>
              <a:t>some special objects are immortalized, meaning their reference counts are never computed and they are never deallocated: this applies to singletons like None, True, False, other small integers and interned strings, as well as statically allocated </a:t>
            </a:r>
            <a:r>
              <a:rPr lang="en-US" sz="3200" b="0" i="0" u="none" strike="noStrike" kern="1200" dirty="0" err="1">
                <a:solidFill>
                  <a:schemeClr val="tx1"/>
                </a:solidFill>
                <a:effectLst/>
                <a:latin typeface="+mj-lt"/>
                <a:ea typeface="+mn-ea"/>
                <a:cs typeface="+mn-cs"/>
              </a:rPr>
              <a:t>PyTypeObjects</a:t>
            </a:r>
            <a:r>
              <a:rPr lang="en-US" sz="3200" b="0" i="0" u="none" strike="noStrike" kern="1200" dirty="0">
                <a:solidFill>
                  <a:schemeClr val="tx1"/>
                </a:solidFill>
                <a:effectLst/>
                <a:latin typeface="+mj-lt"/>
                <a:ea typeface="+mn-ea"/>
                <a:cs typeface="+mn-cs"/>
              </a:rPr>
              <a:t> for built-in types;</a:t>
            </a:r>
          </a:p>
          <a:p>
            <a:pPr lvl="1"/>
            <a:r>
              <a:rPr lang="en-US" sz="3200" b="0" i="0" u="none" strike="noStrike" kern="1200" dirty="0">
                <a:solidFill>
                  <a:schemeClr val="tx1"/>
                </a:solidFill>
                <a:effectLst/>
                <a:latin typeface="+mj-lt"/>
                <a:ea typeface="+mn-ea"/>
                <a:cs typeface="+mn-cs"/>
                <a:hlinkClick r:id="rId5"/>
              </a:rPr>
              <a:t>deferred reference counting</a:t>
            </a:r>
            <a:r>
              <a:rPr lang="en-US" sz="3200" b="0" i="0" u="none" strike="noStrike" kern="1200" dirty="0">
                <a:solidFill>
                  <a:schemeClr val="tx1"/>
                </a:solidFill>
                <a:effectLst/>
                <a:latin typeface="+mj-lt"/>
                <a:ea typeface="+mn-ea"/>
                <a:cs typeface="+mn-cs"/>
              </a:rPr>
              <a:t> is used for other globally accessible objects like top-level functions, code objects, and modules; those don’t use immortalization as they aren’t always kept for the lifetime of the program;</a:t>
            </a:r>
          </a:p>
          <a:p>
            <a:pPr marL="0" indent="0">
              <a:buFont typeface="+mj-lt"/>
              <a:buNone/>
            </a:pPr>
            <a:r>
              <a:rPr lang="en-US" sz="3200" b="0" i="0" u="none" strike="noStrike" kern="1200" dirty="0">
                <a:solidFill>
                  <a:schemeClr val="tx1"/>
                </a:solidFill>
                <a:effectLst/>
                <a:latin typeface="+mj-lt"/>
                <a:ea typeface="+mn-ea"/>
                <a:cs typeface="+mn-cs"/>
              </a:rPr>
              <a:t>4- GC should :</a:t>
            </a:r>
          </a:p>
          <a:p>
            <a:pPr marL="914400" lvl="1" indent="-457200">
              <a:buFont typeface="Arial" panose="020B0604020202020204" pitchFamily="34" charset="0"/>
              <a:buChar char="•"/>
            </a:pPr>
            <a:r>
              <a:rPr lang="en-US" sz="3200" b="0" i="0" u="none" strike="noStrike" kern="1200" dirty="0">
                <a:solidFill>
                  <a:schemeClr val="tx1"/>
                </a:solidFill>
                <a:effectLst/>
                <a:latin typeface="+mj-lt"/>
                <a:ea typeface="+mn-ea"/>
                <a:cs typeface="+mn-cs"/>
              </a:rPr>
              <a:t>waits for all threads to pause at a safe point (any bytecode boundary);</a:t>
            </a:r>
          </a:p>
          <a:p>
            <a:pPr marL="914400" lvl="1" indent="-457200">
              <a:buFont typeface="Arial" panose="020B0604020202020204" pitchFamily="34" charset="0"/>
              <a:buChar char="•"/>
            </a:pPr>
            <a:r>
              <a:rPr lang="en-US" sz="3200" b="0" i="0" u="none" strike="noStrike" kern="1200" dirty="0">
                <a:solidFill>
                  <a:schemeClr val="tx1"/>
                </a:solidFill>
                <a:effectLst/>
                <a:latin typeface="+mj-lt"/>
                <a:ea typeface="+mn-ea"/>
                <a:cs typeface="+mn-cs"/>
              </a:rPr>
              <a:t>doesn’t wait for threads that are blocked on I/O (and use </a:t>
            </a:r>
            <a:r>
              <a:rPr lang="en-US" sz="3200" b="0" i="0" u="none" strike="noStrike" kern="1200" dirty="0" err="1">
                <a:solidFill>
                  <a:schemeClr val="tx1"/>
                </a:solidFill>
                <a:effectLst/>
                <a:latin typeface="+mj-lt"/>
                <a:ea typeface="+mn-ea"/>
                <a:cs typeface="+mn-cs"/>
              </a:rPr>
              <a:t>PyEval_ReleaseThread</a:t>
            </a:r>
            <a:r>
              <a:rPr lang="en-US" sz="3200" b="0" i="0" u="none" strike="noStrike" kern="1200" dirty="0">
                <a:solidFill>
                  <a:schemeClr val="tx1"/>
                </a:solidFill>
                <a:effectLst/>
                <a:latin typeface="+mj-lt"/>
                <a:ea typeface="+mn-ea"/>
                <a:cs typeface="+mn-cs"/>
              </a:rPr>
              <a:t>, an equivalent of releasing the GIL in current Python);</a:t>
            </a:r>
          </a:p>
          <a:p>
            <a:pPr marL="914400" lvl="1" indent="-457200">
              <a:buFont typeface="Arial" panose="020B0604020202020204" pitchFamily="34" charset="0"/>
              <a:buChar char="•"/>
            </a:pPr>
            <a:r>
              <a:rPr lang="en-US" sz="3200" b="0" i="0" u="none" strike="noStrike" kern="1200" dirty="0">
                <a:solidFill>
                  <a:schemeClr val="tx1"/>
                </a:solidFill>
                <a:effectLst/>
                <a:latin typeface="+mj-lt"/>
                <a:ea typeface="+mn-ea"/>
                <a:cs typeface="+mn-cs"/>
              </a:rPr>
              <a:t>efficiently constructs the list of objects to deallocate just-in-time: thanks to using </a:t>
            </a:r>
            <a:r>
              <a:rPr lang="en-US" sz="3200" b="0" i="0" u="none" strike="noStrike" kern="1200" dirty="0" err="1">
                <a:solidFill>
                  <a:schemeClr val="tx1"/>
                </a:solidFill>
                <a:effectLst/>
                <a:latin typeface="+mj-lt"/>
                <a:ea typeface="+mn-ea"/>
                <a:cs typeface="+mn-cs"/>
              </a:rPr>
              <a:t>mimalloc</a:t>
            </a:r>
            <a:r>
              <a:rPr lang="en-US" sz="3200" b="0" i="0" u="none" strike="noStrike" kern="1200" dirty="0">
                <a:solidFill>
                  <a:schemeClr val="tx1"/>
                </a:solidFill>
                <a:effectLst/>
                <a:latin typeface="+mj-lt"/>
                <a:ea typeface="+mn-ea"/>
                <a:cs typeface="+mn-cs"/>
              </a:rPr>
              <a:t>, GC-tracked objects are all kept in a separate lightweight heap;</a:t>
            </a:r>
          </a:p>
          <a:p>
            <a:pPr lvl="1"/>
            <a:endParaRPr lang="en-US" sz="3200" b="0" i="0" u="none" strike="noStrike" kern="1200" dirty="0">
              <a:solidFill>
                <a:schemeClr val="tx1"/>
              </a:solidFill>
              <a:effectLst/>
              <a:latin typeface="+mj-lt"/>
              <a:ea typeface="+mn-ea"/>
              <a:cs typeface="+mn-cs"/>
            </a:endParaRPr>
          </a:p>
          <a:p>
            <a:pPr>
              <a:lnSpc>
                <a:spcPct val="100000"/>
              </a:lnSpc>
              <a:tabLst>
                <a:tab pos="0" algn="l"/>
              </a:tabLst>
            </a:pPr>
            <a:endParaRPr lang="en-US" sz="2000" b="0" strike="noStrike" spc="-1" dirty="0">
              <a:latin typeface="Arial"/>
            </a:endParaRPr>
          </a:p>
        </p:txBody>
      </p:sp>
    </p:spTree>
    <p:extLst>
      <p:ext uri="{BB962C8B-B14F-4D97-AF65-F5344CB8AC3E}">
        <p14:creationId xmlns:p14="http://schemas.microsoft.com/office/powerpoint/2010/main" val="2310064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381000" y="685800"/>
            <a:ext cx="6096000" cy="3429000"/>
          </a:xfrm>
          <a:prstGeom prst="rect">
            <a:avLst/>
          </a:prstGeom>
        </p:spPr>
      </p:sp>
      <p:sp>
        <p:nvSpPr>
          <p:cNvPr id="466"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971550" lvl="1" indent="-514350">
              <a:buFont typeface="+mj-lt"/>
              <a:buAutoNum type="arabicPeriod"/>
            </a:pPr>
            <a:endParaRPr lang="en-US" sz="2000" b="0" i="0" u="none" strike="noStrike" kern="1200" spc="-1" dirty="0">
              <a:solidFill>
                <a:schemeClr val="tx1"/>
              </a:solidFill>
              <a:effectLst/>
              <a:latin typeface="Arial"/>
              <a:ea typeface="+mn-ea"/>
              <a:cs typeface="+mn-cs"/>
            </a:endParaRPr>
          </a:p>
          <a:p>
            <a:pPr marL="457200" lvl="1" indent="0">
              <a:buFont typeface="+mj-lt"/>
              <a:buNone/>
            </a:pPr>
            <a:r>
              <a:rPr lang="en-US" sz="4400" b="0" i="0" u="none" strike="noStrike" dirty="0">
                <a:solidFill>
                  <a:srgbClr val="FFFFFF"/>
                </a:solidFill>
                <a:effectLst/>
                <a:latin typeface="-apple-system"/>
              </a:rPr>
              <a:t>Sam Gross is the author of </a:t>
            </a:r>
            <a:r>
              <a:rPr lang="en-US" sz="4400" b="0" i="0" u="none" strike="noStrike" dirty="0">
                <a:solidFill>
                  <a:srgbClr val="17A2B8"/>
                </a:solidFill>
                <a:effectLst/>
                <a:latin typeface="-apple-system"/>
                <a:hlinkClick r:id="rId3"/>
              </a:rPr>
              <a:t>nogil</a:t>
            </a:r>
            <a:r>
              <a:rPr lang="en-US" sz="4400" b="0" i="0" u="none" strike="noStrike" dirty="0">
                <a:solidFill>
                  <a:srgbClr val="FFFFFF"/>
                </a:solidFill>
                <a:effectLst/>
                <a:latin typeface="-apple-system"/>
              </a:rPr>
              <a:t>, a fork of Python 3.9 that removes the </a:t>
            </a:r>
            <a:r>
              <a:rPr lang="en-US" sz="4400" b="0" i="0" u="none" strike="noStrike" dirty="0">
                <a:solidFill>
                  <a:srgbClr val="17A2B8"/>
                </a:solidFill>
                <a:effectLst/>
                <a:latin typeface="-apple-system"/>
                <a:hlinkClick r:id="rId4"/>
              </a:rPr>
              <a:t>GIL</a:t>
            </a:r>
            <a:r>
              <a:rPr lang="en-US" sz="4400" b="0" i="0" u="none" strike="noStrike" dirty="0">
                <a:solidFill>
                  <a:srgbClr val="FFFFFF"/>
                </a:solidFill>
                <a:effectLst/>
                <a:latin typeface="-apple-system"/>
              </a:rPr>
              <a:t>. </a:t>
            </a:r>
            <a:endParaRPr lang="en-US" sz="3200" b="0" i="0" u="none" strike="noStrike" dirty="0">
              <a:solidFill>
                <a:srgbClr val="FFFFFF"/>
              </a:solidFill>
              <a:effectLst/>
              <a:latin typeface="-apple-system"/>
            </a:endParaRPr>
          </a:p>
          <a:p>
            <a:pPr marL="457200" lvl="1" indent="0">
              <a:buFont typeface="+mj-lt"/>
              <a:buNone/>
            </a:pPr>
            <a:r>
              <a:rPr lang="en-US" sz="3200" b="0" i="0" u="none" strike="noStrike" dirty="0">
                <a:solidFill>
                  <a:srgbClr val="FFFFFF"/>
                </a:solidFill>
                <a:effectLst/>
                <a:latin typeface="-apple-system"/>
              </a:rPr>
              <a:t>Sam’s design document contains detail into how those design elements operate, as well as information on thread states and the GIL API, other interpreter and bytecode modifications (replacement of the stack VM with a register VM with accumulator register; optimized function calls by avoiding creation of C stack frames; other changes to </a:t>
            </a:r>
            <a:r>
              <a:rPr lang="en-US" sz="3200" dirty="0" err="1"/>
              <a:t>ceval.c</a:t>
            </a:r>
            <a:r>
              <a:rPr lang="en-US" sz="3200" b="0" i="0" u="none" strike="noStrike" dirty="0">
                <a:solidFill>
                  <a:srgbClr val="FFFFFF"/>
                </a:solidFill>
                <a:effectLst/>
                <a:latin typeface="-apple-system"/>
              </a:rPr>
              <a:t>; usage of tagged pointers; thread-safe metadata for LOAD_ATTR, LOAD_METHOD, LOAD_GLOBAL opcodes; and more). I encourage you to read it in its entirety</a:t>
            </a:r>
            <a:r>
              <a:rPr lang="en-US" sz="3200" b="1" i="0" u="none" strike="noStrike" dirty="0">
                <a:solidFill>
                  <a:srgbClr val="FFFFFF"/>
                </a:solidFill>
                <a:effectLst/>
                <a:latin typeface="-apple-system"/>
              </a:rPr>
              <a:t>: https://</a:t>
            </a:r>
            <a:r>
              <a:rPr lang="en-US" sz="3200" b="1" i="0" u="none" strike="noStrike" dirty="0" err="1">
                <a:solidFill>
                  <a:srgbClr val="FFFFFF"/>
                </a:solidFill>
                <a:effectLst/>
                <a:latin typeface="-apple-system"/>
              </a:rPr>
              <a:t>docs.google.com</a:t>
            </a:r>
            <a:r>
              <a:rPr lang="en-US" sz="3200" b="1" i="0" u="none" strike="noStrike" dirty="0">
                <a:solidFill>
                  <a:srgbClr val="FFFFFF"/>
                </a:solidFill>
                <a:effectLst/>
                <a:latin typeface="-apple-system"/>
              </a:rPr>
              <a:t>/document/d/18CXhDb1ygxg-YXNBJNzfzZsDFosB5e6BfnXLlejd9l0/edit</a:t>
            </a:r>
            <a:endParaRPr lang="en-US" sz="2000" b="1" i="0" u="none" strike="noStrike" kern="1200" spc="-1" dirty="0">
              <a:solidFill>
                <a:schemeClr val="tx1"/>
              </a:solidFill>
              <a:effectLst/>
              <a:latin typeface="Arial"/>
              <a:ea typeface="+mn-ea"/>
              <a:cs typeface="+mn-cs"/>
            </a:endParaRPr>
          </a:p>
          <a:p>
            <a:pPr marL="971550" lvl="1" indent="-514350">
              <a:buFont typeface="+mj-lt"/>
              <a:buAutoNum type="arabicPeriod"/>
            </a:pPr>
            <a:endParaRPr lang="en-US" sz="2000" b="0" i="0" u="none" strike="noStrike" kern="1200" spc="-1" dirty="0">
              <a:solidFill>
                <a:schemeClr val="tx1"/>
              </a:solidFill>
              <a:effectLst/>
              <a:latin typeface="Arial"/>
              <a:ea typeface="+mn-ea"/>
              <a:cs typeface="+mn-cs"/>
            </a:endParaRPr>
          </a:p>
          <a:p>
            <a:pPr marL="971550" lvl="1" indent="-514350">
              <a:buFont typeface="+mj-lt"/>
              <a:buAutoNum type="arabicPeriod"/>
            </a:pPr>
            <a:r>
              <a:rPr lang="en-US" sz="2000" b="0" i="0" u="none" strike="noStrike" kern="1200" spc="-1" dirty="0">
                <a:solidFill>
                  <a:schemeClr val="tx1"/>
                </a:solidFill>
                <a:effectLst/>
                <a:latin typeface="Arial"/>
                <a:ea typeface="+mn-ea"/>
                <a:cs typeface="+mn-cs"/>
              </a:rPr>
              <a:t>Resume of NOGIL project design</a:t>
            </a:r>
          </a:p>
          <a:p>
            <a:pPr marL="0" indent="0">
              <a:buFont typeface="+mj-lt"/>
              <a:buNone/>
            </a:pPr>
            <a:r>
              <a:rPr lang="en-US" sz="2000" b="0" i="0" u="none" strike="noStrike" kern="1200" spc="-1" dirty="0">
                <a:solidFill>
                  <a:schemeClr val="tx1"/>
                </a:solidFill>
                <a:effectLst/>
                <a:latin typeface="Arial"/>
                <a:ea typeface="+mn-ea"/>
                <a:cs typeface="+mn-cs"/>
              </a:rPr>
              <a:t>3- (speed up) </a:t>
            </a:r>
            <a:r>
              <a:rPr lang="en-US" sz="3200" b="0" i="0" u="none" strike="noStrike" kern="1200" dirty="0">
                <a:solidFill>
                  <a:schemeClr val="tx1"/>
                </a:solidFill>
                <a:effectLst/>
                <a:latin typeface="+mj-lt"/>
                <a:ea typeface="+mn-ea"/>
                <a:cs typeface="+mn-cs"/>
              </a:rPr>
              <a:t> two techniques are employed:</a:t>
            </a:r>
          </a:p>
          <a:p>
            <a:pPr lvl="1"/>
            <a:r>
              <a:rPr lang="en-US" sz="3200" b="0" i="0" u="none" strike="noStrike" kern="1200" dirty="0">
                <a:solidFill>
                  <a:schemeClr val="tx1"/>
                </a:solidFill>
                <a:effectLst/>
                <a:latin typeface="+mj-lt"/>
                <a:ea typeface="+mn-ea"/>
                <a:cs typeface="+mn-cs"/>
              </a:rPr>
              <a:t>some special objects are immortalized, meaning their reference counts are never computed and they are never deallocated: this applies to singletons like None, True, False, other small integers and interned strings, as well as statically allocated </a:t>
            </a:r>
            <a:r>
              <a:rPr lang="en-US" sz="3200" b="0" i="0" u="none" strike="noStrike" kern="1200" dirty="0" err="1">
                <a:solidFill>
                  <a:schemeClr val="tx1"/>
                </a:solidFill>
                <a:effectLst/>
                <a:latin typeface="+mj-lt"/>
                <a:ea typeface="+mn-ea"/>
                <a:cs typeface="+mn-cs"/>
              </a:rPr>
              <a:t>PyTypeObjects</a:t>
            </a:r>
            <a:r>
              <a:rPr lang="en-US" sz="3200" b="0" i="0" u="none" strike="noStrike" kern="1200" dirty="0">
                <a:solidFill>
                  <a:schemeClr val="tx1"/>
                </a:solidFill>
                <a:effectLst/>
                <a:latin typeface="+mj-lt"/>
                <a:ea typeface="+mn-ea"/>
                <a:cs typeface="+mn-cs"/>
              </a:rPr>
              <a:t> for built-in types;</a:t>
            </a:r>
          </a:p>
          <a:p>
            <a:pPr lvl="1"/>
            <a:r>
              <a:rPr lang="en-US" sz="3200" b="0" i="0" u="none" strike="noStrike" kern="1200" dirty="0">
                <a:solidFill>
                  <a:schemeClr val="tx1"/>
                </a:solidFill>
                <a:effectLst/>
                <a:latin typeface="+mj-lt"/>
                <a:ea typeface="+mn-ea"/>
                <a:cs typeface="+mn-cs"/>
                <a:hlinkClick r:id="rId5"/>
              </a:rPr>
              <a:t>deferred reference counting</a:t>
            </a:r>
            <a:r>
              <a:rPr lang="en-US" sz="3200" b="0" i="0" u="none" strike="noStrike" kern="1200" dirty="0">
                <a:solidFill>
                  <a:schemeClr val="tx1"/>
                </a:solidFill>
                <a:effectLst/>
                <a:latin typeface="+mj-lt"/>
                <a:ea typeface="+mn-ea"/>
                <a:cs typeface="+mn-cs"/>
              </a:rPr>
              <a:t> is used for other globally accessible objects like top-level functions, code objects, and modules; those don’t use immortalization as they aren’t always kept for the lifetime of the program;</a:t>
            </a:r>
          </a:p>
          <a:p>
            <a:pPr marL="0" indent="0">
              <a:buFont typeface="+mj-lt"/>
              <a:buNone/>
            </a:pPr>
            <a:r>
              <a:rPr lang="en-US" sz="3200" b="0" i="0" u="none" strike="noStrike" kern="1200" dirty="0">
                <a:solidFill>
                  <a:schemeClr val="tx1"/>
                </a:solidFill>
                <a:effectLst/>
                <a:latin typeface="+mj-lt"/>
                <a:ea typeface="+mn-ea"/>
                <a:cs typeface="+mn-cs"/>
              </a:rPr>
              <a:t>4- GC should :</a:t>
            </a:r>
          </a:p>
          <a:p>
            <a:pPr marL="914400" lvl="1" indent="-457200">
              <a:buFont typeface="Arial" panose="020B0604020202020204" pitchFamily="34" charset="0"/>
              <a:buChar char="•"/>
            </a:pPr>
            <a:r>
              <a:rPr lang="en-US" sz="3200" b="0" i="0" u="none" strike="noStrike" kern="1200" dirty="0">
                <a:solidFill>
                  <a:schemeClr val="tx1"/>
                </a:solidFill>
                <a:effectLst/>
                <a:latin typeface="+mj-lt"/>
                <a:ea typeface="+mn-ea"/>
                <a:cs typeface="+mn-cs"/>
              </a:rPr>
              <a:t>waits for all threads to pause at a safe point (any bytecode boundary);</a:t>
            </a:r>
          </a:p>
          <a:p>
            <a:pPr marL="914400" lvl="1" indent="-457200">
              <a:buFont typeface="Arial" panose="020B0604020202020204" pitchFamily="34" charset="0"/>
              <a:buChar char="•"/>
            </a:pPr>
            <a:r>
              <a:rPr lang="en-US" sz="3200" b="0" i="0" u="none" strike="noStrike" kern="1200" dirty="0">
                <a:solidFill>
                  <a:schemeClr val="tx1"/>
                </a:solidFill>
                <a:effectLst/>
                <a:latin typeface="+mj-lt"/>
                <a:ea typeface="+mn-ea"/>
                <a:cs typeface="+mn-cs"/>
              </a:rPr>
              <a:t>doesn’t wait for threads that are blocked on I/O (and use </a:t>
            </a:r>
            <a:r>
              <a:rPr lang="en-US" sz="3200" b="0" i="0" u="none" strike="noStrike" kern="1200" dirty="0" err="1">
                <a:solidFill>
                  <a:schemeClr val="tx1"/>
                </a:solidFill>
                <a:effectLst/>
                <a:latin typeface="+mj-lt"/>
                <a:ea typeface="+mn-ea"/>
                <a:cs typeface="+mn-cs"/>
              </a:rPr>
              <a:t>PyEval_ReleaseThread</a:t>
            </a:r>
            <a:r>
              <a:rPr lang="en-US" sz="3200" b="0" i="0" u="none" strike="noStrike" kern="1200" dirty="0">
                <a:solidFill>
                  <a:schemeClr val="tx1"/>
                </a:solidFill>
                <a:effectLst/>
                <a:latin typeface="+mj-lt"/>
                <a:ea typeface="+mn-ea"/>
                <a:cs typeface="+mn-cs"/>
              </a:rPr>
              <a:t>, an equivalent of releasing the GIL in current Python);</a:t>
            </a:r>
          </a:p>
          <a:p>
            <a:pPr marL="914400" lvl="1" indent="-457200">
              <a:buFont typeface="Arial" panose="020B0604020202020204" pitchFamily="34" charset="0"/>
              <a:buChar char="•"/>
            </a:pPr>
            <a:r>
              <a:rPr lang="en-US" sz="3200" b="0" i="0" u="none" strike="noStrike" kern="1200" dirty="0">
                <a:solidFill>
                  <a:schemeClr val="tx1"/>
                </a:solidFill>
                <a:effectLst/>
                <a:latin typeface="+mj-lt"/>
                <a:ea typeface="+mn-ea"/>
                <a:cs typeface="+mn-cs"/>
              </a:rPr>
              <a:t>efficiently constructs the list of objects to deallocate just-in-time: thanks to using </a:t>
            </a:r>
            <a:r>
              <a:rPr lang="en-US" sz="3200" b="0" i="0" u="none" strike="noStrike" kern="1200" dirty="0" err="1">
                <a:solidFill>
                  <a:schemeClr val="tx1"/>
                </a:solidFill>
                <a:effectLst/>
                <a:latin typeface="+mj-lt"/>
                <a:ea typeface="+mn-ea"/>
                <a:cs typeface="+mn-cs"/>
              </a:rPr>
              <a:t>mimalloc</a:t>
            </a:r>
            <a:r>
              <a:rPr lang="en-US" sz="3200" b="0" i="0" u="none" strike="noStrike" kern="1200" dirty="0">
                <a:solidFill>
                  <a:schemeClr val="tx1"/>
                </a:solidFill>
                <a:effectLst/>
                <a:latin typeface="+mj-lt"/>
                <a:ea typeface="+mn-ea"/>
                <a:cs typeface="+mn-cs"/>
              </a:rPr>
              <a:t>, GC-tracked objects are all kept in a separate lightweight heap;</a:t>
            </a:r>
          </a:p>
          <a:p>
            <a:pPr lvl="1"/>
            <a:endParaRPr lang="en-US" sz="3200" b="0" i="0" u="none" strike="noStrike" kern="1200" dirty="0">
              <a:solidFill>
                <a:schemeClr val="tx1"/>
              </a:solidFill>
              <a:effectLst/>
              <a:latin typeface="+mj-lt"/>
              <a:ea typeface="+mn-ea"/>
              <a:cs typeface="+mn-cs"/>
            </a:endParaRPr>
          </a:p>
          <a:p>
            <a:pPr>
              <a:lnSpc>
                <a:spcPct val="100000"/>
              </a:lnSpc>
              <a:tabLst>
                <a:tab pos="0" algn="l"/>
              </a:tabLst>
            </a:pPr>
            <a:endParaRPr lang="en-US" sz="2000" b="0" strike="noStrike" spc="-1" dirty="0">
              <a:latin typeface="Arial"/>
            </a:endParaRPr>
          </a:p>
        </p:txBody>
      </p:sp>
    </p:spTree>
    <p:extLst>
      <p:ext uri="{BB962C8B-B14F-4D97-AF65-F5344CB8AC3E}">
        <p14:creationId xmlns:p14="http://schemas.microsoft.com/office/powerpoint/2010/main" val="190481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laceHolder 1"/>
          <p:cNvSpPr>
            <a:spLocks noGrp="1" noRot="1" noChangeAspect="1"/>
          </p:cNvSpPr>
          <p:nvPr>
            <p:ph type="sldImg"/>
          </p:nvPr>
        </p:nvSpPr>
        <p:spPr>
          <a:xfrm>
            <a:off x="381000" y="685800"/>
            <a:ext cx="6096000" cy="3429000"/>
          </a:xfrm>
          <a:prstGeom prst="rect">
            <a:avLst/>
          </a:prstGeom>
        </p:spPr>
      </p:sp>
      <p:sp>
        <p:nvSpPr>
          <p:cNvPr id="446"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endParaRPr lang="en-US" sz="2000" b="0" strike="noStrike" spc="-1" dirty="0">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noRot="1" noChangeAspect="1"/>
          </p:cNvSpPr>
          <p:nvPr>
            <p:ph type="sldImg"/>
          </p:nvPr>
        </p:nvSpPr>
        <p:spPr>
          <a:xfrm>
            <a:off x="381000" y="685800"/>
            <a:ext cx="6096000" cy="3429000"/>
          </a:xfrm>
          <a:prstGeom prst="rect">
            <a:avLst/>
          </a:prstGeom>
        </p:spPr>
      </p:sp>
      <p:sp>
        <p:nvSpPr>
          <p:cNvPr id="45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343080" indent="-342720">
              <a:lnSpc>
                <a:spcPct val="100000"/>
              </a:lnSpc>
              <a:buClr>
                <a:srgbClr val="666666"/>
              </a:buClr>
              <a:buFont typeface="Arial"/>
              <a:buChar char="•"/>
            </a:pPr>
            <a:r>
              <a:rPr lang="en-US" sz="2000" b="0" strike="noStrike" spc="-1" dirty="0" err="1">
                <a:solidFill>
                  <a:srgbClr val="666666"/>
                </a:solidFill>
                <a:latin typeface="dm sans"/>
              </a:rPr>
              <a:t>Notas</a:t>
            </a:r>
            <a:r>
              <a:rPr lang="en-US" sz="2000" b="0" strike="noStrike" spc="-1" dirty="0">
                <a:solidFill>
                  <a:srgbClr val="666666"/>
                </a:solidFill>
                <a:latin typeface="dm sans"/>
              </a:rPr>
              <a:t> de </a:t>
            </a:r>
            <a:r>
              <a:rPr lang="en-US" sz="2000" b="0" strike="noStrike" spc="-1" dirty="0" err="1">
                <a:solidFill>
                  <a:srgbClr val="666666"/>
                </a:solidFill>
                <a:latin typeface="dm sans"/>
              </a:rPr>
              <a:t>apoyo</a:t>
            </a:r>
            <a:endParaRPr lang="en-US" sz="2000" b="0" strike="noStrike" spc="-1" dirty="0">
              <a:latin typeface="Arial"/>
            </a:endParaRPr>
          </a:p>
          <a:p>
            <a:pPr marL="343080" indent="-342720">
              <a:lnSpc>
                <a:spcPct val="100000"/>
              </a:lnSpc>
              <a:buClr>
                <a:srgbClr val="666666"/>
              </a:buClr>
              <a:buFont typeface="Arial"/>
              <a:buChar char="•"/>
            </a:pPr>
            <a:r>
              <a:rPr lang="en-US" sz="2000" b="0" strike="noStrike" spc="-1" dirty="0">
                <a:solidFill>
                  <a:srgbClr val="666666"/>
                </a:solidFill>
                <a:latin typeface="dm sans"/>
              </a:rPr>
              <a:t>One important aspect of the GIL is that it simplifies the programming model for extension module authors. </a:t>
            </a:r>
            <a:endParaRPr lang="en-US" sz="2000" b="0" strike="noStrike" spc="-1" dirty="0">
              <a:latin typeface="Arial"/>
            </a:endParaRPr>
          </a:p>
          <a:p>
            <a:pPr marL="343080" indent="-342720">
              <a:lnSpc>
                <a:spcPct val="100000"/>
              </a:lnSpc>
              <a:buClr>
                <a:srgbClr val="666666"/>
              </a:buClr>
              <a:buFont typeface="Arial"/>
              <a:buChar char="•"/>
            </a:pPr>
            <a:r>
              <a:rPr lang="en-US" sz="2000" b="0" strike="noStrike" spc="-1" dirty="0">
                <a:solidFill>
                  <a:srgbClr val="666666"/>
                </a:solidFill>
                <a:latin typeface="dm sans"/>
              </a:rPr>
              <a:t>When writing extension modules in C, C++, or any other low-level language with access to the internals of the Python interpreter, extension authors would normally have to ensure that there are no race conditions that could corrupt the internal state of Python objects.</a:t>
            </a:r>
            <a:endParaRPr lang="en-US" sz="2000" b="0" strike="noStrike" spc="-1" dirty="0">
              <a:latin typeface="Arial"/>
            </a:endParaRPr>
          </a:p>
          <a:p>
            <a:pPr marL="343080" indent="-342720">
              <a:lnSpc>
                <a:spcPct val="100000"/>
              </a:lnSpc>
              <a:buClr>
                <a:srgbClr val="666666"/>
              </a:buClr>
              <a:buFont typeface="Arial"/>
              <a:buChar char="•"/>
            </a:pPr>
            <a:r>
              <a:rPr lang="en-US" sz="2000" b="0" strike="noStrike" spc="-1" dirty="0">
                <a:solidFill>
                  <a:srgbClr val="666666"/>
                </a:solidFill>
                <a:latin typeface="dm sans"/>
              </a:rPr>
              <a:t>Concurrency is hard to get right, especially so in low-level languages, and one mistake can corrupt the entire state of the interpreter</a:t>
            </a:r>
            <a:r>
              <a:rPr lang="en-US" sz="2000" b="0" strike="noStrike" spc="-1" baseline="30000" dirty="0">
                <a:solidFill>
                  <a:srgbClr val="000000"/>
                </a:solidFill>
                <a:latin typeface="dm sans"/>
                <a:hlinkClick r:id="rId3"/>
              </a:rPr>
              <a:t>4</a:t>
            </a:r>
            <a:r>
              <a:rPr lang="en-US" sz="2000" b="0" strike="noStrike" spc="-1" dirty="0">
                <a:solidFill>
                  <a:srgbClr val="666666"/>
                </a:solidFill>
                <a:latin typeface="dm sans"/>
              </a:rPr>
              <a:t>. </a:t>
            </a:r>
            <a:endParaRPr lang="en-US" sz="2000" b="0" strike="noStrike" spc="-1" dirty="0">
              <a:latin typeface="Arial"/>
            </a:endParaRPr>
          </a:p>
          <a:p>
            <a:pPr marL="343080" indent="-342720">
              <a:lnSpc>
                <a:spcPct val="100000"/>
              </a:lnSpc>
              <a:buClr>
                <a:srgbClr val="666666"/>
              </a:buClr>
              <a:buFont typeface="Arial"/>
              <a:buChar char="•"/>
            </a:pPr>
            <a:r>
              <a:rPr lang="en-US" sz="2000" b="0" strike="noStrike" spc="-1">
                <a:solidFill>
                  <a:srgbClr val="666666"/>
                </a:solidFill>
                <a:latin typeface="dm sans"/>
              </a:rPr>
              <a:t>For an extension author, it can already be challenging to ensure all your </a:t>
            </a:r>
            <a:r>
              <a:rPr lang="en-US" sz="2000" b="0" strike="noStrike" spc="-1" dirty="0" err="1">
                <a:solidFill>
                  <a:srgbClr val="666666"/>
                </a:solidFill>
                <a:latin typeface="dm sans"/>
              </a:rPr>
              <a:t>increfs</a:t>
            </a:r>
            <a:r>
              <a:rPr lang="en-US" sz="2000" b="0" strike="noStrike" spc="-1" dirty="0">
                <a:solidFill>
                  <a:srgbClr val="666666"/>
                </a:solidFill>
                <a:latin typeface="dm sans"/>
              </a:rPr>
              <a:t> and </a:t>
            </a:r>
            <a:r>
              <a:rPr lang="en-US" sz="2000" b="0" strike="noStrike" spc="-1" dirty="0" err="1">
                <a:solidFill>
                  <a:srgbClr val="666666"/>
                </a:solidFill>
                <a:latin typeface="dm sans"/>
              </a:rPr>
              <a:t>decrefs</a:t>
            </a:r>
            <a:r>
              <a:rPr lang="en-US" sz="2000" b="0" strike="noStrike" spc="-1" dirty="0">
                <a:solidFill>
                  <a:srgbClr val="666666"/>
                </a:solidFill>
                <a:latin typeface="dm sans"/>
              </a:rPr>
              <a:t> are properly balanced, especially for any branches, early exits, or error conditions, and this would be monumentally more difficult if the author also had to contend with concurrent execution.</a:t>
            </a:r>
            <a:endParaRPr lang="en-US" sz="2000" b="0" strike="noStrike" spc="-1" dirty="0">
              <a:latin typeface="Arial"/>
            </a:endParaRPr>
          </a:p>
          <a:p>
            <a:pPr marL="343080" indent="-342720">
              <a:lnSpc>
                <a:spcPct val="100000"/>
              </a:lnSpc>
              <a:buClr>
                <a:srgbClr val="666666"/>
              </a:buClr>
              <a:buFont typeface="Arial"/>
              <a:buChar char="•"/>
            </a:pPr>
            <a:r>
              <a:rPr lang="en-US" sz="2000" b="0" strike="noStrike" spc="-1" dirty="0">
                <a:solidFill>
                  <a:srgbClr val="666666"/>
                </a:solidFill>
                <a:latin typeface="dm sans"/>
              </a:rPr>
              <a:t> The GIL provides an important simplifying model of object access (including </a:t>
            </a:r>
            <a:r>
              <a:rPr lang="en-US" sz="2000" b="0" strike="noStrike" spc="-1" dirty="0" err="1">
                <a:solidFill>
                  <a:srgbClr val="666666"/>
                </a:solidFill>
                <a:latin typeface="dm sans"/>
              </a:rPr>
              <a:t>refcount</a:t>
            </a:r>
            <a:r>
              <a:rPr lang="en-US" sz="2000" b="0" strike="noStrike" spc="-1" dirty="0">
                <a:solidFill>
                  <a:srgbClr val="666666"/>
                </a:solidFill>
                <a:latin typeface="dm sans"/>
              </a:rPr>
              <a:t> manipulation) because it ensures that only one thread of execution can mutate Python objects at a time</a:t>
            </a:r>
            <a:r>
              <a:rPr lang="en-US" sz="2000" b="0" strike="noStrike" spc="-1" baseline="30000" dirty="0">
                <a:solidFill>
                  <a:srgbClr val="000000"/>
                </a:solidFill>
                <a:latin typeface="dm sans"/>
                <a:hlinkClick r:id="rId3"/>
              </a:rPr>
              <a:t>5</a:t>
            </a:r>
            <a:r>
              <a:rPr lang="en-US" sz="2000" b="0" strike="noStrike" spc="-1" dirty="0">
                <a:solidFill>
                  <a:srgbClr val="666666"/>
                </a:solidFill>
                <a:latin typeface="dm sans"/>
              </a:rPr>
              <a:t>.</a:t>
            </a:r>
            <a:endParaRPr lang="en-US" sz="2000" b="0" strike="noStrike" spc="-1" dirty="0">
              <a:latin typeface="Arial"/>
            </a:endParaRPr>
          </a:p>
          <a:p>
            <a:pPr marL="343080" indent="-342720">
              <a:lnSpc>
                <a:spcPct val="100000"/>
              </a:lnSpc>
              <a:buClr>
                <a:srgbClr val="666666"/>
              </a:buClr>
              <a:buFont typeface="Arial"/>
              <a:buChar char="•"/>
            </a:pPr>
            <a:r>
              <a:rPr lang="en-US" sz="2000" b="0" strike="noStrike" spc="-1" dirty="0">
                <a:solidFill>
                  <a:srgbClr val="666666"/>
                </a:solidFill>
                <a:latin typeface="dm sans"/>
              </a:rPr>
              <a:t>There are important performance benefits of the GIL for single-threaded operations as well. </a:t>
            </a:r>
            <a:endParaRPr lang="en-US" sz="2000" b="0" strike="noStrike" spc="-1" dirty="0">
              <a:latin typeface="Arial"/>
            </a:endParaRPr>
          </a:p>
          <a:p>
            <a:pPr marL="343080" indent="-342720">
              <a:lnSpc>
                <a:spcPct val="100000"/>
              </a:lnSpc>
              <a:buClr>
                <a:srgbClr val="666666"/>
              </a:buClr>
              <a:buFont typeface="Arial"/>
              <a:buChar char="•"/>
            </a:pPr>
            <a:r>
              <a:rPr lang="en-US" sz="2000" b="0" strike="noStrike" spc="-1" dirty="0">
                <a:solidFill>
                  <a:srgbClr val="666666"/>
                </a:solidFill>
                <a:latin typeface="dm sans"/>
              </a:rPr>
              <a:t>Without the GIL, Python would need some other way of ensuring that object </a:t>
            </a:r>
            <a:r>
              <a:rPr lang="en-US" sz="2000" b="0" strike="noStrike" spc="-1" dirty="0" err="1">
                <a:solidFill>
                  <a:srgbClr val="666666"/>
                </a:solidFill>
                <a:latin typeface="dm sans"/>
              </a:rPr>
              <a:t>refcounts</a:t>
            </a:r>
            <a:r>
              <a:rPr lang="en-US" sz="2000" b="0" strike="noStrike" spc="-1" dirty="0">
                <a:solidFill>
                  <a:srgbClr val="666666"/>
                </a:solidFill>
                <a:latin typeface="dm sans"/>
              </a:rPr>
              <a:t> are safe from corruption due to, for example, race conditions between threads, such as when adding or removing objects from any mutable collection (lists, dictionaries, sets) that are shared across threads. </a:t>
            </a:r>
            <a:endParaRPr lang="en-US" sz="2000" b="0" strike="noStrike" spc="-1" dirty="0">
              <a:latin typeface="Arial"/>
            </a:endParaRPr>
          </a:p>
          <a:p>
            <a:pPr marL="343080" indent="-342720">
              <a:lnSpc>
                <a:spcPct val="100000"/>
              </a:lnSpc>
              <a:buClr>
                <a:srgbClr val="666666"/>
              </a:buClr>
              <a:buFont typeface="Arial"/>
              <a:buChar char="•"/>
            </a:pPr>
            <a:r>
              <a:rPr lang="en-US" sz="2000" b="0" strike="noStrike" spc="-1" dirty="0">
                <a:solidFill>
                  <a:srgbClr val="666666"/>
                </a:solidFill>
                <a:latin typeface="dm sans"/>
              </a:rPr>
              <a:t>These techniques can be very expensive as some of the experiments described later showed. Ensuring that Python interpreter is safe for multithreaded use cases degrades its performance for the single-threaded use case. The GIL’s low performance overhead really shines for single-threaded operations, including I/O-multiplexed programs where libraries like </a:t>
            </a:r>
            <a:r>
              <a:rPr lang="en-US" sz="2000" b="0" strike="noStrike" spc="-1" dirty="0" err="1">
                <a:solidFill>
                  <a:srgbClr val="666666"/>
                </a:solidFill>
                <a:latin typeface="dm sans"/>
              </a:rPr>
              <a:t>asyncio</a:t>
            </a:r>
            <a:r>
              <a:rPr lang="en-US" sz="2000" b="0" strike="noStrike" spc="-1" dirty="0">
                <a:solidFill>
                  <a:srgbClr val="666666"/>
                </a:solidFill>
                <a:latin typeface="dm sans"/>
              </a:rPr>
              <a:t> are used, and this is still a predominant use of Python. Finer-grained locks also increase the chances of deadlocks, which isn’t possible with the GIL.</a:t>
            </a:r>
            <a:endParaRPr lang="en-US" sz="2000" b="0" strike="noStrike" spc="-1" dirty="0">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noRot="1" noChangeAspect="1"/>
          </p:cNvSpPr>
          <p:nvPr>
            <p:ph type="sldImg"/>
          </p:nvPr>
        </p:nvSpPr>
        <p:spPr>
          <a:xfrm>
            <a:off x="380880" y="685800"/>
            <a:ext cx="6095520" cy="3428640"/>
          </a:xfrm>
          <a:prstGeom prst="rect">
            <a:avLst/>
          </a:prstGeom>
        </p:spPr>
      </p:sp>
      <p:sp>
        <p:nvSpPr>
          <p:cNvPr id="452"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343080" indent="-342720">
              <a:lnSpc>
                <a:spcPct val="100000"/>
              </a:lnSpc>
              <a:buClr>
                <a:srgbClr val="000000"/>
              </a:buClr>
              <a:buFont typeface="Arial"/>
              <a:buChar char="•"/>
            </a:pPr>
            <a:r>
              <a:rPr lang="en-US" sz="2400" b="0" strike="noStrike" spc="-1">
                <a:solidFill>
                  <a:srgbClr val="000000"/>
                </a:solidFill>
                <a:latin typeface="+mn-lt"/>
                <a:ea typeface="+mn-ea"/>
              </a:rPr>
              <a:t>Notas  de apoyo:</a:t>
            </a:r>
            <a:endParaRPr lang="en-US" sz="2400" b="0" strike="noStrike" spc="-1">
              <a:latin typeface="Arial"/>
            </a:endParaRPr>
          </a:p>
          <a:p>
            <a:pPr marL="343080" indent="-342720">
              <a:lnSpc>
                <a:spcPct val="100000"/>
              </a:lnSpc>
              <a:buClr>
                <a:srgbClr val="000000"/>
              </a:buClr>
              <a:buFont typeface="Arial"/>
              <a:buChar char="•"/>
            </a:pPr>
            <a:r>
              <a:rPr lang="en-US" sz="2400" b="0" strike="noStrike" spc="-1">
                <a:solidFill>
                  <a:srgbClr val="000000"/>
                </a:solidFill>
                <a:latin typeface="+mn-lt"/>
                <a:ea typeface="+mn-ea"/>
              </a:rPr>
              <a:t>The main thread is a regular OS thread that executes compiled C code. Its state includes values of CPU registers and the call stack of C functions. A Python thread, however, must capture the call stack of Python functions, the exception state, and other Python-related things. So what CPython does is put those things in a </a:t>
            </a:r>
            <a:r>
              <a:rPr lang="en-US" sz="2400" b="0" u="sng" strike="noStrike" spc="-1">
                <a:solidFill>
                  <a:srgbClr val="000000"/>
                </a:solidFill>
                <a:uFillTx/>
                <a:latin typeface="+mn-lt"/>
                <a:ea typeface="+mn-ea"/>
                <a:hlinkClick r:id="rId3"/>
              </a:rPr>
              <a:t>thread state struct</a:t>
            </a:r>
            <a:r>
              <a:rPr lang="en-US" sz="2400" b="0" strike="noStrike" spc="-1">
                <a:solidFill>
                  <a:srgbClr val="000000"/>
                </a:solidFill>
                <a:latin typeface="+mn-lt"/>
                <a:ea typeface="+mn-ea"/>
              </a:rPr>
              <a:t> and associate the thread state with the OS thread</a:t>
            </a:r>
            <a:endParaRPr lang="en-US" sz="2400" b="0" strike="noStrike" spc="-1">
              <a:latin typeface="Arial"/>
            </a:endParaRPr>
          </a:p>
          <a:p>
            <a:pPr marL="343080" indent="-342720">
              <a:lnSpc>
                <a:spcPct val="117000"/>
              </a:lnSpc>
              <a:buClr>
                <a:srgbClr val="000000"/>
              </a:buClr>
              <a:buFont typeface="Arial"/>
              <a:buChar char="•"/>
            </a:pPr>
            <a:r>
              <a:rPr lang="en-US" sz="2400" b="0" strike="noStrike" spc="-1">
                <a:solidFill>
                  <a:srgbClr val="000000"/>
                </a:solidFill>
                <a:latin typeface="+mn-lt"/>
                <a:ea typeface="+mn-ea"/>
              </a:rPr>
              <a:t>The evaluation loop is an infinite loop that contains a giant switch over all possible bytecode instructions. To enter the loop, a thread must hold the GIL. The main thread takes the GIL during the initialization, so it's free to enter. When it enters the loop, it just starts executing bytecode instructions one by one according to the switch.</a:t>
            </a:r>
            <a:endParaRPr lang="en-US" sz="2400" b="0" strike="noStrike" spc="-1">
              <a:latin typeface="Arial"/>
            </a:endParaRPr>
          </a:p>
          <a:p>
            <a:pPr marL="343080" indent="-342720">
              <a:lnSpc>
                <a:spcPct val="100000"/>
              </a:lnSpc>
              <a:buClr>
                <a:srgbClr val="000000"/>
              </a:buClr>
              <a:buFont typeface="Arial"/>
              <a:buChar char="•"/>
            </a:pPr>
            <a:r>
              <a:rPr lang="en-US" sz="2400" b="0" strike="noStrike" spc="-1">
                <a:solidFill>
                  <a:srgbClr val="000000"/>
                </a:solidFill>
                <a:latin typeface="+mn-lt"/>
                <a:ea typeface="+mn-ea"/>
              </a:rPr>
              <a:t>We're interested in one such reason: another thread has requested the GIL. Here's how this logic is implemented in the code:</a:t>
            </a:r>
            <a:endParaRPr lang="en-US" sz="24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381000" y="685800"/>
            <a:ext cx="6096000" cy="3429000"/>
          </a:xfrm>
          <a:prstGeom prst="rect">
            <a:avLst/>
          </a:prstGeom>
        </p:spPr>
      </p:sp>
      <p:sp>
        <p:nvSpPr>
          <p:cNvPr id="454"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343080" indent="-342720">
              <a:lnSpc>
                <a:spcPct val="100000"/>
              </a:lnSpc>
              <a:buClr>
                <a:srgbClr val="000000"/>
              </a:buClr>
              <a:buFont typeface="Arial"/>
              <a:buChar char="•"/>
            </a:pPr>
            <a:r>
              <a:rPr lang="en-US" sz="2400" b="0" strike="noStrike" spc="-1">
                <a:solidFill>
                  <a:srgbClr val="000000"/>
                </a:solidFill>
                <a:latin typeface="+mn-lt"/>
                <a:ea typeface="+mn-ea"/>
              </a:rPr>
              <a:t>The main thread is a regular OS thread that executes compiled C code. Its state includes values of CPU registers and the call stack of C functions. A Python thread, however, must capture the call stack of Python functions, the exception state, and other Python-related things. So what CPython does is put those things in a </a:t>
            </a:r>
            <a:r>
              <a:rPr lang="en-US" sz="2400" b="0" u="sng" strike="noStrike" spc="-1">
                <a:solidFill>
                  <a:srgbClr val="000000"/>
                </a:solidFill>
                <a:uFillTx/>
                <a:latin typeface="+mn-lt"/>
                <a:ea typeface="+mn-ea"/>
                <a:hlinkClick r:id="rId3"/>
              </a:rPr>
              <a:t>thread state struct</a:t>
            </a:r>
            <a:r>
              <a:rPr lang="en-US" sz="2400" b="0" strike="noStrike" spc="-1">
                <a:solidFill>
                  <a:srgbClr val="000000"/>
                </a:solidFill>
                <a:latin typeface="+mn-lt"/>
                <a:ea typeface="+mn-ea"/>
              </a:rPr>
              <a:t> and associate the thread state with the OS thread</a:t>
            </a:r>
            <a:endParaRPr lang="en-US" sz="2400" b="0" strike="noStrike" spc="-1">
              <a:latin typeface="Arial"/>
            </a:endParaRPr>
          </a:p>
          <a:p>
            <a:pPr marL="343080" indent="-342720">
              <a:lnSpc>
                <a:spcPct val="117000"/>
              </a:lnSpc>
              <a:buClr>
                <a:srgbClr val="000000"/>
              </a:buClr>
              <a:buFont typeface="Arial"/>
              <a:buChar char="•"/>
            </a:pPr>
            <a:r>
              <a:rPr lang="en-US" sz="2400" b="0" strike="noStrike" spc="-1">
                <a:solidFill>
                  <a:srgbClr val="000000"/>
                </a:solidFill>
                <a:latin typeface="+mn-lt"/>
                <a:ea typeface="+mn-ea"/>
              </a:rPr>
              <a:t>The evaluation loop is an infinite loop that contains a giant switch over all possible bytecode instructions. To enter the loop, a thread must hold the GIL. The main thread takes the GIL during the initialization, so it's free to enter. When it enters the loop, it just starts executing bytecode instructions one by one according to the switch.</a:t>
            </a:r>
            <a:endParaRPr lang="en-US" sz="2400" b="0" strike="noStrike" spc="-1">
              <a:latin typeface="Arial"/>
            </a:endParaRPr>
          </a:p>
          <a:p>
            <a:pPr marL="343080" indent="-342720">
              <a:lnSpc>
                <a:spcPct val="100000"/>
              </a:lnSpc>
              <a:buClr>
                <a:srgbClr val="000000"/>
              </a:buClr>
              <a:buFont typeface="Arial"/>
              <a:buChar char="•"/>
            </a:pPr>
            <a:r>
              <a:rPr lang="en-US" sz="2400" b="0" strike="noStrike" spc="-1">
                <a:solidFill>
                  <a:srgbClr val="000000"/>
                </a:solidFill>
                <a:latin typeface="+mn-lt"/>
                <a:ea typeface="+mn-ea"/>
              </a:rPr>
              <a:t>We're interested in one such reason: another thread has requested the GIL. Here's how this logic is implemented in the code:</a:t>
            </a:r>
            <a:endParaRPr lang="en-US" sz="24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PlaceHolder 1"/>
          <p:cNvSpPr>
            <a:spLocks noGrp="1" noRot="1" noChangeAspect="1"/>
          </p:cNvSpPr>
          <p:nvPr>
            <p:ph type="sldImg"/>
          </p:nvPr>
        </p:nvSpPr>
        <p:spPr>
          <a:xfrm>
            <a:off x="380880" y="685800"/>
            <a:ext cx="6095520" cy="3428640"/>
          </a:xfrm>
          <a:prstGeom prst="rect">
            <a:avLst/>
          </a:prstGeom>
        </p:spPr>
      </p:sp>
      <p:sp>
        <p:nvSpPr>
          <p:cNvPr id="456"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r>
              <a:rPr lang="en-US" sz="2000" b="0" strike="noStrike" spc="-1">
                <a:latin typeface="Arial"/>
              </a:rPr>
              <a:t>In a single-threaded Python program, the main thread is the only thread, and it never releases the GIL.</a:t>
            </a:r>
          </a:p>
          <a:p>
            <a:pPr marL="216000" indent="-216000">
              <a:lnSpc>
                <a:spcPct val="100000"/>
              </a:lnSpc>
            </a:pPr>
            <a:r>
              <a:rPr lang="en-US" sz="2000" b="0" strike="noStrike" spc="-1">
                <a:latin typeface="Arial"/>
              </a:rPr>
              <a:t> Let's now see what happens in a multi-threaded program. We use the </a:t>
            </a:r>
            <a:r>
              <a:rPr lang="en-US" sz="2000" b="0" u="sng" strike="noStrike" spc="-1">
                <a:solidFill>
                  <a:srgbClr val="000000"/>
                </a:solidFill>
                <a:uFillTx/>
                <a:latin typeface="Arial"/>
                <a:hlinkClick r:id="rId3"/>
              </a:rPr>
              <a:t>threading</a:t>
            </a:r>
            <a:r>
              <a:rPr lang="en-US" sz="2000" b="0" strike="noStrike" spc="-1">
                <a:solidFill>
                  <a:srgbClr val="000000"/>
                </a:solidFill>
                <a:latin typeface="Arial"/>
              </a:rPr>
              <a:t> standard module to start a new Python thread:</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The start() method of a Thread instance creates a new OS thread. On Unix-like systems including Linux and macOS, it calls the </a:t>
            </a:r>
            <a:r>
              <a:rPr lang="en-US" sz="2000" b="0" u="sng" strike="noStrike" spc="-1">
                <a:solidFill>
                  <a:srgbClr val="000000"/>
                </a:solidFill>
                <a:uFillTx/>
                <a:latin typeface="Trebuchet MS"/>
                <a:hlinkClick r:id="rId4"/>
              </a:rPr>
              <a:t>pthread_create()</a:t>
            </a:r>
            <a:r>
              <a:rPr lang="en-US" sz="2000" b="0" strike="noStrike" spc="-1">
                <a:solidFill>
                  <a:srgbClr val="000305"/>
                </a:solidFill>
                <a:latin typeface="Trebuchet MS"/>
              </a:rPr>
              <a:t> function for that purpose. </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The newly created thread starts executing the t_bootstrap()function with the boot argument. </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The </a:t>
            </a:r>
            <a:r>
              <a:rPr lang="en-US" sz="2000" b="0" u="sng" strike="noStrike" spc="-1">
                <a:solidFill>
                  <a:srgbClr val="000000"/>
                </a:solidFill>
                <a:uFillTx/>
                <a:latin typeface="Trebuchet MS"/>
                <a:hlinkClick r:id="rId5"/>
              </a:rPr>
              <a:t>boot</a:t>
            </a:r>
            <a:r>
              <a:rPr lang="en-US" sz="2000" b="0" strike="noStrike" spc="-1">
                <a:solidFill>
                  <a:srgbClr val="000305"/>
                </a:solidFill>
                <a:latin typeface="Trebuchet MS"/>
              </a:rPr>
              <a:t> argument is a struct that contains the target function, the passed arguments, and a thread state for the new OS thread. The </a:t>
            </a:r>
            <a:r>
              <a:rPr lang="en-US" sz="2000" b="0" u="sng" strike="noStrike" spc="-1">
                <a:solidFill>
                  <a:srgbClr val="000000"/>
                </a:solidFill>
                <a:uFillTx/>
                <a:latin typeface="Trebuchet MS"/>
                <a:hlinkClick r:id="rId6"/>
              </a:rPr>
              <a:t>t_bootstrap()</a:t>
            </a:r>
            <a:r>
              <a:rPr lang="en-US" sz="2000" b="0" strike="noStrike" spc="-1">
                <a:solidFill>
                  <a:srgbClr val="000305"/>
                </a:solidFill>
                <a:latin typeface="Trebuchet MS"/>
              </a:rPr>
              <a:t> function does a number of things, but most importantly, it acquires the GIL and then enters the evaluation loop to execute the bytecode of the target function.</a:t>
            </a:r>
            <a:endParaRPr lang="en-US" sz="2000" b="0" strike="noStrike" spc="-1">
              <a:latin typeface="Arial"/>
            </a:endParaRPr>
          </a:p>
          <a:p>
            <a:pPr marL="343080" indent="-342720">
              <a:lnSpc>
                <a:spcPct val="100000"/>
              </a:lnSpc>
              <a:buClr>
                <a:srgbClr val="000000"/>
              </a:buClr>
              <a:buFont typeface="Arial"/>
              <a:buChar char="•"/>
            </a:pPr>
            <a:br/>
            <a:r>
              <a:rPr lang="en-US" sz="2000" b="0" strike="noStrike" spc="-1">
                <a:solidFill>
                  <a:srgbClr val="000305"/>
                </a:solidFill>
                <a:latin typeface="Trebuchet MS"/>
              </a:rPr>
              <a:t>To acquire the GIL, a thread first checks whether some other thread holds the GIL. If this is not the case, the thread acquires the GIL immediately. Otherwise, it waits until the GIL is released.</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 It waits for a fixed time interval called the </a:t>
            </a:r>
            <a:r>
              <a:rPr lang="en-US" sz="2000" b="1" strike="noStrike" spc="-1">
                <a:solidFill>
                  <a:srgbClr val="000305"/>
                </a:solidFill>
                <a:latin typeface="Trebuchet MS"/>
              </a:rPr>
              <a:t>switch interval</a:t>
            </a:r>
            <a:r>
              <a:rPr lang="en-US" sz="2000" b="0" strike="noStrike" spc="-1">
                <a:solidFill>
                  <a:srgbClr val="000305"/>
                </a:solidFill>
                <a:latin typeface="Trebuchet MS"/>
              </a:rPr>
              <a:t> (5 ms by default), and if the GIL is not released during that time, it sets the eval_breaker and gil_drop_request flags. </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The eval_breaker flag tells the GIL-holding thread to suspend bytecode execution, and gil_drop_request explains why. The GIL-holding thread sees the flags when it starts the next iteration of the evaluation loop and releases the GIL. </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It notifies the GIL-awaiting threads, and one of them acquires the GIL. It's up to the OS to decide which thread to wake up, so it may or may not be the thread that set the flags.</a:t>
            </a:r>
            <a:endParaRPr lang="en-US" sz="2000" b="0" strike="noStrike" spc="-1">
              <a:latin typeface="Arial"/>
            </a:endParaRPr>
          </a:p>
          <a:p>
            <a:pPr>
              <a:lnSpc>
                <a:spcPct val="100000"/>
              </a:lnSpc>
            </a:pPr>
            <a:r>
              <a:rPr lang="en-US" sz="2000" b="0" strike="noStrike" spc="-1">
                <a:solidFill>
                  <a:srgbClr val="000305"/>
                </a:solidFill>
                <a:latin typeface="Trebuchet MS"/>
              </a:rPr>
              <a:t>That's the bare minimum of what we need to know about the GIL. Let me now demonstrate its effects that I was talking about earlier. </a:t>
            </a:r>
            <a:endParaRPr lang="en-US" sz="2000" b="0" strike="noStrike" spc="-1">
              <a:latin typeface="Arial"/>
            </a:endParaRPr>
          </a:p>
          <a:p>
            <a:pPr>
              <a:lnSpc>
                <a:spcPct val="100000"/>
              </a:lnSpc>
            </a:pP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noRot="1" noChangeAspect="1"/>
          </p:cNvSpPr>
          <p:nvPr>
            <p:ph type="sldImg"/>
          </p:nvPr>
        </p:nvSpPr>
        <p:spPr>
          <a:xfrm>
            <a:off x="381000" y="685800"/>
            <a:ext cx="6096000" cy="3429000"/>
          </a:xfrm>
          <a:prstGeom prst="rect">
            <a:avLst/>
          </a:prstGeom>
        </p:spPr>
      </p:sp>
      <p:sp>
        <p:nvSpPr>
          <p:cNvPr id="458"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343080" indent="-342720">
              <a:lnSpc>
                <a:spcPct val="100000"/>
              </a:lnSpc>
              <a:buClr>
                <a:srgbClr val="000305"/>
              </a:buClr>
              <a:buFont typeface="Arial"/>
              <a:buChar char="•"/>
            </a:pPr>
            <a:r>
              <a:rPr lang="en-US" sz="2000" b="0" strike="noStrike" spc="-1" dirty="0">
                <a:solidFill>
                  <a:srgbClr val="000305"/>
                </a:solidFill>
                <a:latin typeface="Trebuchet MS"/>
              </a:rPr>
              <a:t>The first effect of the GIL is well-known: multiple Python threads cannot run in parallel.</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 Thus, a multi-threaded program is not faster than its single-threaded equivalent even on a multi-core machine. </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As an naive attempt to parallelize Python code, consider the following CPU-bound function that performs the decrement operation a given number of times:</a:t>
            </a:r>
            <a:br>
              <a:rPr dirty="0"/>
            </a:br>
            <a:r>
              <a:rPr lang="en-US" sz="2000" b="0" strike="noStrike" spc="-1" dirty="0">
                <a:solidFill>
                  <a:srgbClr val="000305"/>
                </a:solidFill>
                <a:latin typeface="Trebuchet MS"/>
              </a:rPr>
              <a:t> </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Now suppose we want to perform 100,000,000 decrements. We may run countdown(100_000_000) in a single thread, or countdown(50_000_000) in two threads, or countdown(25_000_000) in four threads, and so forth.</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 In the language without the GIL like C, we would see a speedup as we increase the number of threads. </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Running Python on my MacBook Pro with two cores and </a:t>
            </a:r>
            <a:r>
              <a:rPr lang="en-US" sz="2000" b="0" u="sng" strike="noStrike" spc="-1" dirty="0">
                <a:solidFill>
                  <a:srgbClr val="000000"/>
                </a:solidFill>
                <a:uFillTx/>
                <a:latin typeface="Trebuchet MS"/>
                <a:hlinkClick r:id="rId3"/>
              </a:rPr>
              <a:t>hyper-threading</a:t>
            </a:r>
            <a:r>
              <a:rPr lang="en-US" sz="2000" b="0" strike="noStrike" spc="-1" dirty="0">
                <a:solidFill>
                  <a:srgbClr val="000305"/>
                </a:solidFill>
                <a:latin typeface="Trebuchet MS"/>
              </a:rPr>
              <a:t>, I see the following: ( imagen 2)</a:t>
            </a:r>
            <a:endParaRPr lang="en-US" sz="2000" b="0" strike="noStrike" spc="-1" dirty="0">
              <a:latin typeface="Arial"/>
            </a:endParaRPr>
          </a:p>
          <a:p>
            <a:pPr>
              <a:lnSpc>
                <a:spcPct val="100000"/>
              </a:lnSpc>
            </a:pP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The times don't change. In fact, multi-threaded programs may run slower because of the overhead associated with </a:t>
            </a:r>
            <a:r>
              <a:rPr lang="en-US" sz="2000" b="0" u="sng" strike="noStrike" spc="-1" dirty="0">
                <a:solidFill>
                  <a:srgbClr val="000000"/>
                </a:solidFill>
                <a:uFillTx/>
                <a:latin typeface="Trebuchet MS"/>
                <a:hlinkClick r:id="rId4"/>
              </a:rPr>
              <a:t>context switching</a:t>
            </a:r>
            <a:r>
              <a:rPr lang="en-US" sz="2000" b="0" strike="noStrike" spc="-1" dirty="0">
                <a:solidFill>
                  <a:srgbClr val="000305"/>
                </a:solidFill>
                <a:latin typeface="Trebuchet MS"/>
              </a:rPr>
              <a:t>.</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 The default switch interval is 5 </a:t>
            </a:r>
            <a:r>
              <a:rPr lang="en-US" sz="2000" b="0" strike="noStrike" spc="-1" dirty="0" err="1">
                <a:solidFill>
                  <a:srgbClr val="000305"/>
                </a:solidFill>
                <a:latin typeface="Trebuchet MS"/>
              </a:rPr>
              <a:t>ms</a:t>
            </a:r>
            <a:r>
              <a:rPr lang="en-US" sz="2000" b="0" strike="noStrike" spc="-1" dirty="0">
                <a:solidFill>
                  <a:srgbClr val="000305"/>
                </a:solidFill>
                <a:latin typeface="Trebuchet MS"/>
              </a:rPr>
              <a:t>, so context switches do not happens that often. But if we decrease the switch interval, we will see a slowdown. More on why we might need to do that later.</a:t>
            </a:r>
            <a:endParaRPr lang="en-US" sz="2000" b="0" strike="noStrike" spc="-1" dirty="0">
              <a:latin typeface="Arial"/>
            </a:endParaRPr>
          </a:p>
          <a:p>
            <a:pPr>
              <a:lnSpc>
                <a:spcPct val="100000"/>
              </a:lnSpc>
            </a:pP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Although Python threads cannot help us speed up CPU-intensive code, they are useful when we want to perform multiple I/O-bound tasks simultaneously</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 Consider a server that listens for incoming connections and, when it receives a connection, runs a handler function in a separate thread. </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The handler function talks to the client by reading from and writing to the client's socket. When reading from the socket, the thread just hangs until the client sends something. </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This is where multithreading helps: another thread can run in the meantime.</a:t>
            </a:r>
            <a:endParaRPr lang="en-US" sz="2000" b="0" strike="noStrike" spc="-1" dirty="0">
              <a:latin typeface="Arial"/>
            </a:endParaRPr>
          </a:p>
          <a:p>
            <a:pPr>
              <a:lnSpc>
                <a:spcPct val="100000"/>
              </a:lnSpc>
            </a:pPr>
            <a:endParaRPr lang="en-US" sz="2000" b="0" strike="noStrike" spc="-1" dirty="0">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380880" y="685800"/>
            <a:ext cx="6095520" cy="3428640"/>
          </a:xfrm>
          <a:prstGeom prst="rect">
            <a:avLst/>
          </a:prstGeom>
        </p:spPr>
      </p:sp>
      <p:sp>
        <p:nvSpPr>
          <p:cNvPr id="46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343080" indent="-342720">
              <a:lnSpc>
                <a:spcPct val="100000"/>
              </a:lnSpc>
              <a:buClr>
                <a:srgbClr val="000305"/>
              </a:buClr>
              <a:buFont typeface="Arial"/>
              <a:buChar char="•"/>
            </a:pPr>
            <a:r>
              <a:rPr lang="en-US" sz="2000" b="0" strike="noStrike" spc="-1" dirty="0">
                <a:solidFill>
                  <a:srgbClr val="000305"/>
                </a:solidFill>
                <a:latin typeface="Trebuchet MS"/>
              </a:rPr>
              <a:t>To allow other threads run while the GIL-holding thread is waiting for I/O, </a:t>
            </a:r>
            <a:r>
              <a:rPr lang="en-US" sz="2000" b="0" strike="noStrike" spc="-1" dirty="0" err="1">
                <a:solidFill>
                  <a:srgbClr val="000305"/>
                </a:solidFill>
                <a:latin typeface="Trebuchet MS"/>
              </a:rPr>
              <a:t>CPython</a:t>
            </a:r>
            <a:r>
              <a:rPr lang="en-US" sz="2000" b="0" strike="noStrike" spc="-1" dirty="0">
                <a:solidFill>
                  <a:srgbClr val="000305"/>
                </a:solidFill>
                <a:latin typeface="Trebuchet MS"/>
              </a:rPr>
              <a:t> implements all I/O operations using the following pattern: </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Thus, a thread may release the GIL voluntarily before another thread sets </a:t>
            </a:r>
            <a:r>
              <a:rPr lang="en-US" sz="2000" b="0" strike="noStrike" spc="-1" dirty="0" err="1">
                <a:solidFill>
                  <a:srgbClr val="000305"/>
                </a:solidFill>
                <a:latin typeface="Trebuchet MS"/>
              </a:rPr>
              <a:t>eval_breaker</a:t>
            </a:r>
            <a:r>
              <a:rPr lang="en-US" sz="2000" b="0" strike="noStrike" spc="-1" dirty="0">
                <a:solidFill>
                  <a:srgbClr val="000305"/>
                </a:solidFill>
                <a:latin typeface="Trebuchet MS"/>
              </a:rPr>
              <a:t> and </a:t>
            </a:r>
            <a:r>
              <a:rPr lang="en-US" sz="2000" b="0" strike="noStrike" spc="-1" dirty="0" err="1">
                <a:solidFill>
                  <a:srgbClr val="000305"/>
                </a:solidFill>
                <a:latin typeface="Trebuchet MS"/>
              </a:rPr>
              <a:t>gil_drop_request</a:t>
            </a:r>
            <a:r>
              <a:rPr lang="en-US" sz="2000" b="0" strike="noStrike" spc="-1" dirty="0">
                <a:solidFill>
                  <a:srgbClr val="000305"/>
                </a:solidFill>
                <a:latin typeface="Trebuchet MS"/>
              </a:rPr>
              <a:t>.</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In general, a thread needs to hold the GIL only while it works with Python objects. </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So </a:t>
            </a:r>
            <a:r>
              <a:rPr lang="en-US" sz="2000" b="0" strike="noStrike" spc="-1" dirty="0" err="1">
                <a:solidFill>
                  <a:srgbClr val="000305"/>
                </a:solidFill>
                <a:latin typeface="Trebuchet MS"/>
              </a:rPr>
              <a:t>CPython</a:t>
            </a:r>
            <a:r>
              <a:rPr lang="en-US" sz="2000" b="0" strike="noStrike" spc="-1" dirty="0">
                <a:solidFill>
                  <a:srgbClr val="000305"/>
                </a:solidFill>
                <a:latin typeface="Trebuchet MS"/>
              </a:rPr>
              <a:t> applies the release-perform-acquire pattern not just to I/O operations but also to other blocking calls into the OS like </a:t>
            </a:r>
            <a:r>
              <a:rPr lang="en-US" sz="2000" b="0" u="sng" strike="noStrike" spc="-1" dirty="0">
                <a:solidFill>
                  <a:srgbClr val="000000"/>
                </a:solidFill>
                <a:uFillTx/>
                <a:latin typeface="Trebuchet MS"/>
                <a:hlinkClick r:id="rId3"/>
              </a:rPr>
              <a:t>select()</a:t>
            </a:r>
            <a:r>
              <a:rPr lang="en-US" sz="2000" b="0" strike="noStrike" spc="-1" dirty="0">
                <a:solidFill>
                  <a:srgbClr val="000305"/>
                </a:solidFill>
                <a:latin typeface="Trebuchet MS"/>
              </a:rPr>
              <a:t> and </a:t>
            </a:r>
            <a:r>
              <a:rPr lang="en-US" sz="2000" b="0" u="sng" strike="noStrike" spc="-1" dirty="0">
                <a:solidFill>
                  <a:srgbClr val="000000"/>
                </a:solidFill>
                <a:uFillTx/>
                <a:latin typeface="Trebuchet MS"/>
                <a:hlinkClick r:id="rId4"/>
              </a:rPr>
              <a:t>pthread_mutex_lock()</a:t>
            </a:r>
            <a:r>
              <a:rPr lang="en-US" sz="2000" b="0" strike="noStrike" spc="-1" dirty="0">
                <a:solidFill>
                  <a:srgbClr val="000305"/>
                </a:solidFill>
                <a:latin typeface="Trebuchet MS"/>
              </a:rPr>
              <a:t>, and to heavy computations in pure C.</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 For example, hash functions in the </a:t>
            </a:r>
            <a:r>
              <a:rPr lang="en-US" sz="2000" b="0" u="sng" strike="noStrike" spc="-1" dirty="0">
                <a:solidFill>
                  <a:srgbClr val="000000"/>
                </a:solidFill>
                <a:uFillTx/>
                <a:latin typeface="Trebuchet MS"/>
                <a:hlinkClick r:id="rId5"/>
              </a:rPr>
              <a:t>hashlib</a:t>
            </a:r>
            <a:r>
              <a:rPr lang="en-US" sz="2000" b="0" strike="noStrike" spc="-1" dirty="0">
                <a:solidFill>
                  <a:srgbClr val="000305"/>
                </a:solidFill>
                <a:latin typeface="Trebuchet MS"/>
              </a:rPr>
              <a:t> standard module release the GIL. This allows us to actually speed up Python code that calls such functions using multithreading.</a:t>
            </a:r>
            <a:endParaRPr lang="en-US" sz="2000" b="0" strike="noStrike" spc="-1" dirty="0">
              <a:latin typeface="Arial"/>
            </a:endParaRPr>
          </a:p>
          <a:p>
            <a:pPr marL="343080" indent="-342720">
              <a:lnSpc>
                <a:spcPct val="100000"/>
              </a:lnSpc>
              <a:buClr>
                <a:srgbClr val="000000"/>
              </a:buClr>
              <a:buFont typeface="Arial"/>
              <a:buChar char="•"/>
            </a:pPr>
            <a:br>
              <a:rPr dirty="0"/>
            </a:br>
            <a:r>
              <a:rPr lang="en-US" sz="2000" b="0" strike="noStrike" spc="-1" dirty="0">
                <a:solidFill>
                  <a:srgbClr val="000305"/>
                </a:solidFill>
                <a:latin typeface="Trebuchet MS"/>
              </a:rPr>
              <a:t>Suppose we want to compute SHA-256 hashes of eight 128 MB messages. </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We may compute hashlib.sha256(message) for each message in a single thread, but we may also distribute the work among multiple threads.</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 If I do the comparison on my machine, I get the following results: </a:t>
            </a:r>
            <a:endParaRPr lang="en-US" sz="2000" b="0" strike="noStrike" spc="-1" dirty="0">
              <a:latin typeface="Arial"/>
            </a:endParaRPr>
          </a:p>
          <a:p>
            <a:pPr>
              <a:lnSpc>
                <a:spcPct val="100000"/>
              </a:lnSpc>
            </a:pP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Going from one thread to two threads is almost a 2x speedup because the threads run in parallel. </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Adding more threads doesn't help much because my machine has only two physical cores.</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 The conclusion here is that it's possible to speed up CPU-intensive Python code using multithreading if the code calls C functions that release the GIL.</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 Note that such functions can be found not only in the standard library but also in computational-heavy third-party modules like </a:t>
            </a:r>
            <a:r>
              <a:rPr lang="en-US" sz="2000" b="0" u="sng" strike="noStrike" spc="-1" dirty="0">
                <a:solidFill>
                  <a:srgbClr val="000000"/>
                </a:solidFill>
                <a:uFillTx/>
                <a:latin typeface="Trebuchet MS"/>
                <a:hlinkClick r:id="rId6"/>
              </a:rPr>
              <a:t>NumPy</a:t>
            </a:r>
            <a:r>
              <a:rPr lang="en-US" sz="2000" b="0" strike="noStrike" spc="-1" dirty="0">
                <a:solidFill>
                  <a:srgbClr val="000305"/>
                </a:solidFill>
                <a:latin typeface="Trebuchet MS"/>
              </a:rPr>
              <a:t>. </a:t>
            </a:r>
            <a:endParaRPr lang="en-US" sz="2000" b="0" strike="noStrike" spc="-1" dirty="0">
              <a:latin typeface="Arial"/>
            </a:endParaRPr>
          </a:p>
          <a:p>
            <a:pPr marL="343080" indent="-342720">
              <a:lnSpc>
                <a:spcPct val="100000"/>
              </a:lnSpc>
              <a:buClr>
                <a:srgbClr val="000305"/>
              </a:buClr>
              <a:buFont typeface="Arial"/>
              <a:buChar char="•"/>
            </a:pPr>
            <a:r>
              <a:rPr lang="en-US" sz="2000" b="0" strike="noStrike" spc="-1" dirty="0">
                <a:solidFill>
                  <a:srgbClr val="000305"/>
                </a:solidFill>
                <a:latin typeface="Trebuchet MS"/>
              </a:rPr>
              <a:t>You can even write a </a:t>
            </a:r>
            <a:r>
              <a:rPr lang="en-US" sz="2000" b="0" u="sng" strike="noStrike" spc="-1" dirty="0">
                <a:solidFill>
                  <a:srgbClr val="000000"/>
                </a:solidFill>
                <a:uFillTx/>
                <a:latin typeface="Trebuchet MS"/>
                <a:hlinkClick r:id="rId7"/>
              </a:rPr>
              <a:t>C extension that releases the GIL</a:t>
            </a:r>
            <a:r>
              <a:rPr lang="en-US" sz="2000" b="0" strike="noStrike" spc="-1" dirty="0">
                <a:solidFill>
                  <a:srgbClr val="000305"/>
                </a:solidFill>
                <a:latin typeface="Trebuchet MS"/>
              </a:rPr>
              <a:t> yourself.</a:t>
            </a:r>
            <a:endParaRPr lang="en-US" sz="2000" b="0" strike="noStrike" spc="-1" dirty="0">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noRot="1" noChangeAspect="1"/>
          </p:cNvSpPr>
          <p:nvPr>
            <p:ph type="sldImg"/>
          </p:nvPr>
        </p:nvSpPr>
        <p:spPr>
          <a:xfrm>
            <a:off x="381000" y="685800"/>
            <a:ext cx="6096000" cy="3429000"/>
          </a:xfrm>
          <a:prstGeom prst="rect">
            <a:avLst/>
          </a:prstGeom>
        </p:spPr>
      </p:sp>
      <p:sp>
        <p:nvSpPr>
          <p:cNvPr id="462"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343080" indent="-342720">
              <a:lnSpc>
                <a:spcPct val="100000"/>
              </a:lnSpc>
              <a:buClr>
                <a:srgbClr val="000305"/>
              </a:buClr>
              <a:buFont typeface="Arial"/>
              <a:buChar char="•"/>
            </a:pPr>
            <a:r>
              <a:rPr lang="en-US" sz="2000" b="0" strike="noStrike" spc="-1">
                <a:solidFill>
                  <a:srgbClr val="000305"/>
                </a:solidFill>
                <a:latin typeface="Trebuchet MS"/>
              </a:rPr>
              <a:t>We've mentioned CPU-bound threads – threads that compute something most of the time, and I/O-bound threads – threads that wait for I/O most of the time. </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The most interesting effect of the GIL takes place when we mix the two. Consider a simple TCP echo server that listens for incoming connections and, when a client connects, spawns a new thread to handle the client:</a:t>
            </a:r>
            <a:endParaRPr lang="en-US" sz="2000" b="0" strike="noStrike" spc="-1">
              <a:latin typeface="Arial"/>
            </a:endParaRPr>
          </a:p>
          <a:p>
            <a:pPr>
              <a:lnSpc>
                <a:spcPct val="100000"/>
              </a:lnSpc>
            </a:pP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How many requests per second can this sever handle? </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It is a </a:t>
            </a:r>
            <a:r>
              <a:rPr lang="en-US" sz="2000" b="0" u="sng" strike="noStrike" spc="-1">
                <a:solidFill>
                  <a:srgbClr val="000000"/>
                </a:solidFill>
                <a:uFillTx/>
                <a:latin typeface="Trebuchet MS"/>
                <a:hlinkClick r:id="rId3"/>
              </a:rPr>
              <a:t>simple client program</a:t>
            </a:r>
            <a:r>
              <a:rPr lang="en-US" sz="2000" b="0" strike="noStrike" spc="-1">
                <a:solidFill>
                  <a:srgbClr val="000305"/>
                </a:solidFill>
                <a:latin typeface="Trebuchet MS"/>
              </a:rPr>
              <a:t> that just sends and receives 1-byte messages to the server as fast as it can and got something about 30k RPS. </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This is most probably not an accurate measure since the client and the server run on the same machine, but that's not the point. </a:t>
            </a:r>
            <a:endParaRPr lang="en-US" sz="2000" b="0" strike="noStrike" spc="-1">
              <a:latin typeface="Arial"/>
            </a:endParaRPr>
          </a:p>
          <a:p>
            <a:pPr marL="343080" indent="-342720">
              <a:lnSpc>
                <a:spcPct val="100000"/>
              </a:lnSpc>
              <a:buClr>
                <a:srgbClr val="000305"/>
              </a:buClr>
              <a:buFont typeface="Arial"/>
              <a:buChar char="•"/>
            </a:pPr>
            <a:r>
              <a:rPr lang="en-US" sz="2000" b="0" strike="noStrike" spc="-1">
                <a:solidFill>
                  <a:srgbClr val="000305"/>
                </a:solidFill>
                <a:latin typeface="Trebuchet MS"/>
              </a:rPr>
              <a:t>The point is to see how the RPS drops when the server performs some CPU-bound task in a separate thread.</a:t>
            </a:r>
            <a:endParaRPr lang="en-US"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9"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0"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49"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50"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1"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2" name="PlaceHolder 1"/>
          <p:cNvSpPr>
            <a:spLocks noGrp="1"/>
          </p:cNvSpPr>
          <p:nvPr>
            <p:ph type="subTitle"/>
          </p:nvPr>
        </p:nvSpPr>
        <p:spPr>
          <a:xfrm>
            <a:off x="3048120" y="2244600"/>
            <a:ext cx="18287640" cy="22133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54"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55"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56"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58"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59"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60"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62"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63"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64"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66"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67"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69"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70"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71"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72"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74"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75"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76"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77"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78"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79"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2"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3"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4"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5"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7"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8"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9"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40"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41"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42"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50"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52"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54"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55"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3048120" y="2244600"/>
            <a:ext cx="18287640" cy="22133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59"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60"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61"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8"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63"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64"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65"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67"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68"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69"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71"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72"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74"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75"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76"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77"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79"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80"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81"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82"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83"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84"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92"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94"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96"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97"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0"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3048120" y="2244600"/>
            <a:ext cx="18287640" cy="22133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01"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02"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03"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05"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06"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07"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09"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10"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11"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13"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14"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16"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17"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18"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19"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21"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22"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23"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24"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25"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26"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34"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36"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2"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3"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38"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39"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3048120" y="2244600"/>
            <a:ext cx="18287640" cy="22133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43"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44"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45"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47"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48"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49"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51"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52"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53"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55"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56"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58"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59"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60"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61"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63"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64"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65"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66"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67"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68"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76"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78"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80"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81"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3048120" y="2244600"/>
            <a:ext cx="18287640" cy="22133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85"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86"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87"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89"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90"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91"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93"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94"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95"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97"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98"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00"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01"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02"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03"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3048120" y="2244600"/>
            <a:ext cx="18287640" cy="22133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05"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06"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07"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08"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09"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10"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19"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21"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23"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24"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3048120" y="2244600"/>
            <a:ext cx="18287640" cy="22133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28"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29"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30"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32"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33"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34"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36"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37"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38"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17"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8"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19"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40"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41"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43"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44"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45"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46"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48"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49"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50"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51"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52"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53"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0"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61"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63"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65"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66"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7"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8" name="PlaceHolder 1"/>
          <p:cNvSpPr>
            <a:spLocks noGrp="1"/>
          </p:cNvSpPr>
          <p:nvPr>
            <p:ph type="subTitle"/>
          </p:nvPr>
        </p:nvSpPr>
        <p:spPr>
          <a:xfrm>
            <a:off x="3048120" y="2244600"/>
            <a:ext cx="18287640" cy="22133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70"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71"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72"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1"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2"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3"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74"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75"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76"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78"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79"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80"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82"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83"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85"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86"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87"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88"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90"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91"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92"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93"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94"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95"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2"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03"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05"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07"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08"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9"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25"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6"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27"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0" name="PlaceHolder 1"/>
          <p:cNvSpPr>
            <a:spLocks noGrp="1"/>
          </p:cNvSpPr>
          <p:nvPr>
            <p:ph type="subTitle"/>
          </p:nvPr>
        </p:nvSpPr>
        <p:spPr>
          <a:xfrm>
            <a:off x="3048120" y="2244600"/>
            <a:ext cx="18287640" cy="22133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12"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13"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14"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16"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17"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18"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20"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21"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22"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24"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25"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27"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28"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29"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30"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32"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33"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34"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35"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36"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
        <p:nvSpPr>
          <p:cNvPr id="337"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4"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45"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3048120" y="2244600"/>
            <a:ext cx="18287640" cy="4774680"/>
          </a:xfrm>
          <a:prstGeom prst="rect">
            <a:avLst/>
          </a:prstGeom>
        </p:spPr>
        <p:txBody>
          <a:bodyPr lIns="0" tIns="0" rIns="0" bIns="0" anchor="ctr">
            <a:noAutofit/>
          </a:bodyPr>
          <a:lstStyle/>
          <a:p>
            <a:endParaRPr lang="en-US" sz="1800" b="0" strike="noStrike" spc="-1">
              <a:solidFill>
                <a:srgbClr val="FFFFFF"/>
              </a:solidFill>
              <a:latin typeface="Arial"/>
            </a:endParaRPr>
          </a:p>
        </p:txBody>
      </p:sp>
      <p:sp>
        <p:nvSpPr>
          <p:cNvPr id="347"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US" sz="2000" b="0" strike="noStrike" spc="-1">
              <a:solidFill>
                <a:srgbClr val="5E5E5E"/>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w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w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w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w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w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w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CustomShape 1" hidden="1"/>
          <p:cNvSpPr/>
          <p:nvPr/>
        </p:nvSpPr>
        <p:spPr>
          <a:xfrm>
            <a:off x="1778040" y="-3240"/>
            <a:ext cx="413280" cy="48240"/>
          </a:xfrm>
          <a:prstGeom prst="rect">
            <a:avLst/>
          </a:prstGeom>
          <a:solidFill>
            <a:srgbClr val="DE411B"/>
          </a:solidFill>
          <a:ln w="12600">
            <a:noFill/>
          </a:ln>
        </p:spPr>
        <p:style>
          <a:lnRef idx="0">
            <a:scrgbClr r="0" g="0" b="0"/>
          </a:lnRef>
          <a:fillRef idx="0">
            <a:scrgbClr r="0" g="0" b="0"/>
          </a:fillRef>
          <a:effectRef idx="0">
            <a:scrgbClr r="0" g="0" b="0"/>
          </a:effectRef>
          <a:fontRef idx="minor"/>
        </p:style>
      </p:sp>
      <p:sp>
        <p:nvSpPr>
          <p:cNvPr id="8" name="CustomShape 2" hidden="1"/>
          <p:cNvSpPr/>
          <p:nvPr/>
        </p:nvSpPr>
        <p:spPr>
          <a:xfrm>
            <a:off x="673920" y="13307040"/>
            <a:ext cx="21322440" cy="307440"/>
          </a:xfrm>
          <a:prstGeom prst="rect">
            <a:avLst/>
          </a:prstGeom>
          <a:noFill/>
          <a:ln w="12600">
            <a:noFill/>
          </a:ln>
        </p:spPr>
        <p:style>
          <a:lnRef idx="0">
            <a:scrgbClr r="0" g="0" b="0"/>
          </a:lnRef>
          <a:fillRef idx="0">
            <a:scrgbClr r="0" g="0" b="0"/>
          </a:fillRef>
          <a:effectRef idx="0">
            <a:scrgbClr r="0" g="0" b="0"/>
          </a:effectRef>
          <a:fontRef idx="minor"/>
        </p:style>
        <p:txBody>
          <a:bodyPr lIns="71280" tIns="71280" rIns="71280" bIns="71280" anchor="ctr">
            <a:spAutoFit/>
          </a:bodyPr>
          <a:lstStyle/>
          <a:p>
            <a:pPr>
              <a:lnSpc>
                <a:spcPct val="90000"/>
              </a:lnSpc>
              <a:tabLst>
                <a:tab pos="0" algn="l"/>
              </a:tabLst>
            </a:pPr>
            <a:r>
              <a:rPr lang="en-GB" sz="1200" b="1" strike="noStrike" cap="all" spc="117">
                <a:solidFill>
                  <a:srgbClr val="929292"/>
                </a:solidFill>
                <a:latin typeface="Arial"/>
              </a:rPr>
              <a:t>Client name </a:t>
            </a:r>
            <a:r>
              <a:rPr lang="en-GB" sz="1200" b="0" strike="noStrike" cap="all" spc="117">
                <a:solidFill>
                  <a:srgbClr val="929292"/>
                </a:solidFill>
                <a:latin typeface="Helvetica Light"/>
                <a:ea typeface="Helvetica Light"/>
              </a:rPr>
              <a:t>// </a:t>
            </a:r>
            <a:r>
              <a:rPr lang="en-GB" sz="1200" b="1" strike="noStrike" cap="all" spc="117">
                <a:solidFill>
                  <a:srgbClr val="929292"/>
                </a:solidFill>
                <a:latin typeface="Arial"/>
                <a:ea typeface="Helvetica Light"/>
              </a:rPr>
              <a:t> </a:t>
            </a:r>
            <a:r>
              <a:rPr lang="en-GB" sz="1200" b="0" strike="noStrike" cap="all" spc="117">
                <a:solidFill>
                  <a:srgbClr val="929292"/>
                </a:solidFill>
                <a:latin typeface="Helvetica Light"/>
                <a:ea typeface="Helvetica Light"/>
              </a:rPr>
              <a:t>proposal  //  © Copyright 2021 Endava  //  Confidential and Proprietary  //  Version 1.0</a:t>
            </a:r>
            <a:endParaRPr lang="en-US" sz="1200" b="0" strike="noStrike" spc="-1">
              <a:latin typeface="Arial"/>
            </a:endParaRPr>
          </a:p>
        </p:txBody>
      </p:sp>
      <p:pic>
        <p:nvPicPr>
          <p:cNvPr id="2" name="Picture 6"/>
          <p:cNvPicPr/>
          <p:nvPr/>
        </p:nvPicPr>
        <p:blipFill>
          <a:blip r:embed="rId14"/>
          <a:stretch/>
        </p:blipFill>
        <p:spPr>
          <a:xfrm>
            <a:off x="97560" y="13292280"/>
            <a:ext cx="430200" cy="320400"/>
          </a:xfrm>
          <a:prstGeom prst="rect">
            <a:avLst/>
          </a:prstGeom>
          <a:ln>
            <a:noFill/>
          </a:ln>
        </p:spPr>
      </p:pic>
      <p:sp>
        <p:nvSpPr>
          <p:cNvPr id="3" name="PlaceHolder 3"/>
          <p:cNvSpPr>
            <a:spLocks noGrp="1"/>
          </p:cNvSpPr>
          <p:nvPr>
            <p:ph type="sldNum"/>
          </p:nvPr>
        </p:nvSpPr>
        <p:spPr>
          <a:xfrm>
            <a:off x="23932800" y="13289400"/>
            <a:ext cx="339840" cy="342720"/>
          </a:xfrm>
          <a:prstGeom prst="rect">
            <a:avLst/>
          </a:prstGeom>
        </p:spPr>
        <p:txBody>
          <a:bodyPr lIns="50760" tIns="50760" rIns="50760" bIns="50760">
            <a:noAutofit/>
          </a:bodyPr>
          <a:lstStyle/>
          <a:p>
            <a:pPr algn="r">
              <a:lnSpc>
                <a:spcPct val="100000"/>
              </a:lnSpc>
              <a:tabLst>
                <a:tab pos="0" algn="l"/>
              </a:tabLst>
            </a:pPr>
            <a:fld id="{2FD01C18-E744-42D9-9704-E2F79639CB40}" type="slidenum">
              <a:rPr lang="en-US" sz="1600" b="1" strike="noStrike" spc="-1">
                <a:solidFill>
                  <a:srgbClr val="FFFFFF"/>
                </a:solidFill>
                <a:latin typeface="Arial"/>
              </a:rPr>
              <a:t>‹#›</a:t>
            </a:fld>
            <a:endParaRPr lang="en-US" sz="1600" b="0" strike="noStrike" spc="-1">
              <a:latin typeface="Times New Roman"/>
            </a:endParaRPr>
          </a:p>
        </p:txBody>
      </p:sp>
      <p:pic>
        <p:nvPicPr>
          <p:cNvPr id="4" name="Picture 4"/>
          <p:cNvPicPr/>
          <p:nvPr/>
        </p:nvPicPr>
        <p:blipFill>
          <a:blip r:embed="rId14"/>
          <a:stretch/>
        </p:blipFill>
        <p:spPr>
          <a:xfrm>
            <a:off x="97560" y="13292280"/>
            <a:ext cx="430200" cy="320400"/>
          </a:xfrm>
          <a:prstGeom prst="rect">
            <a:avLst/>
          </a:prstGeom>
          <a:ln>
            <a:noFill/>
          </a:ln>
        </p:spPr>
      </p:pic>
      <p:sp>
        <p:nvSpPr>
          <p:cNvPr id="5" name="PlaceHolder 4"/>
          <p:cNvSpPr>
            <a:spLocks noGrp="1"/>
          </p:cNvSpPr>
          <p:nvPr>
            <p:ph type="title"/>
          </p:nvPr>
        </p:nvSpPr>
        <p:spPr>
          <a:xfrm>
            <a:off x="1218960" y="547200"/>
            <a:ext cx="21944880" cy="2289960"/>
          </a:xfrm>
          <a:prstGeom prst="rect">
            <a:avLst/>
          </a:prstGeom>
        </p:spPr>
        <p:txBody>
          <a:bodyPr lIns="0" tIns="0" rIns="0" bIns="0" anchor="ctr">
            <a:noAutofit/>
          </a:bodyPr>
          <a:lstStyle/>
          <a:p>
            <a:r>
              <a:rPr lang="en-US" sz="1800" b="0" strike="noStrike" spc="-1">
                <a:solidFill>
                  <a:srgbClr val="FFFFFF"/>
                </a:solidFill>
                <a:latin typeface="Arial"/>
              </a:rPr>
              <a:t>Click to edit the title text format</a:t>
            </a:r>
          </a:p>
        </p:txBody>
      </p:sp>
      <p:sp>
        <p:nvSpPr>
          <p:cNvPr id="6" name="PlaceHolder 5"/>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000" b="0" strike="noStrike" spc="-1">
                <a:solidFill>
                  <a:srgbClr val="5E5E5E"/>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5E5E5E"/>
                </a:solidFill>
                <a:latin typeface="Arial"/>
              </a:rPr>
              <a:t>Second Outline Level</a:t>
            </a:r>
          </a:p>
          <a:p>
            <a:pPr marL="1296000" lvl="2" indent="-288000">
              <a:spcBef>
                <a:spcPts val="850"/>
              </a:spcBef>
              <a:buClr>
                <a:srgbClr val="FFFFFF"/>
              </a:buClr>
              <a:buSzPct val="45000"/>
              <a:buFont typeface="Wingdings" charset="2"/>
              <a:buChar char=""/>
            </a:pPr>
            <a:r>
              <a:rPr lang="en-US" sz="2000" b="0" strike="noStrike" spc="-1">
                <a:solidFill>
                  <a:srgbClr val="5E5E5E"/>
                </a:solidFill>
                <a:latin typeface="Arial"/>
              </a:rPr>
              <a:t>Third Outline Level</a:t>
            </a:r>
          </a:p>
          <a:p>
            <a:pPr marL="1728000" lvl="3" indent="-216000">
              <a:spcBef>
                <a:spcPts val="567"/>
              </a:spcBef>
              <a:buClr>
                <a:srgbClr val="FFFFFF"/>
              </a:buClr>
              <a:buSzPct val="75000"/>
              <a:buFont typeface="Symbol" charset="2"/>
              <a:buChar char=""/>
            </a:pPr>
            <a:r>
              <a:rPr lang="en-US" sz="2000" b="0" strike="noStrike" spc="-1">
                <a:solidFill>
                  <a:srgbClr val="5E5E5E"/>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5E5E5E"/>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5E5E5E"/>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5E5E5E"/>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 name="CustomShape 1"/>
          <p:cNvSpPr/>
          <p:nvPr/>
        </p:nvSpPr>
        <p:spPr>
          <a:xfrm>
            <a:off x="1778040" y="-3240"/>
            <a:ext cx="413280" cy="48240"/>
          </a:xfrm>
          <a:prstGeom prst="rect">
            <a:avLst/>
          </a:prstGeom>
          <a:solidFill>
            <a:srgbClr val="DE411B"/>
          </a:solidFill>
          <a:ln w="12600">
            <a:noFill/>
          </a:ln>
        </p:spPr>
        <p:style>
          <a:lnRef idx="0">
            <a:scrgbClr r="0" g="0" b="0"/>
          </a:lnRef>
          <a:fillRef idx="0">
            <a:scrgbClr r="0" g="0" b="0"/>
          </a:fillRef>
          <a:effectRef idx="0">
            <a:scrgbClr r="0" g="0" b="0"/>
          </a:effectRef>
          <a:fontRef idx="minor"/>
        </p:style>
      </p:sp>
      <p:sp>
        <p:nvSpPr>
          <p:cNvPr id="44" name="CustomShape 2"/>
          <p:cNvSpPr/>
          <p:nvPr/>
        </p:nvSpPr>
        <p:spPr>
          <a:xfrm>
            <a:off x="673920" y="13307040"/>
            <a:ext cx="21322440" cy="307440"/>
          </a:xfrm>
          <a:prstGeom prst="rect">
            <a:avLst/>
          </a:prstGeom>
          <a:noFill/>
          <a:ln w="12600">
            <a:noFill/>
          </a:ln>
        </p:spPr>
        <p:style>
          <a:lnRef idx="0">
            <a:scrgbClr r="0" g="0" b="0"/>
          </a:lnRef>
          <a:fillRef idx="0">
            <a:scrgbClr r="0" g="0" b="0"/>
          </a:fillRef>
          <a:effectRef idx="0">
            <a:scrgbClr r="0" g="0" b="0"/>
          </a:effectRef>
          <a:fontRef idx="minor"/>
        </p:style>
        <p:txBody>
          <a:bodyPr lIns="71280" tIns="71280" rIns="71280" bIns="71280" anchor="ctr">
            <a:spAutoFit/>
          </a:bodyPr>
          <a:lstStyle/>
          <a:p>
            <a:pPr>
              <a:lnSpc>
                <a:spcPct val="90000"/>
              </a:lnSpc>
              <a:tabLst>
                <a:tab pos="0" algn="l"/>
              </a:tabLst>
            </a:pPr>
            <a:r>
              <a:rPr lang="en-GB" sz="1200" b="1" strike="noStrike" cap="all" spc="117">
                <a:solidFill>
                  <a:srgbClr val="929292"/>
                </a:solidFill>
                <a:latin typeface="Arial"/>
              </a:rPr>
              <a:t>Client name </a:t>
            </a:r>
            <a:r>
              <a:rPr lang="en-GB" sz="1200" b="0" strike="noStrike" cap="all" spc="117">
                <a:solidFill>
                  <a:srgbClr val="929292"/>
                </a:solidFill>
                <a:latin typeface="Helvetica Light"/>
                <a:ea typeface="Helvetica Light"/>
              </a:rPr>
              <a:t>// </a:t>
            </a:r>
            <a:r>
              <a:rPr lang="en-GB" sz="1200" b="1" strike="noStrike" cap="all" spc="117">
                <a:solidFill>
                  <a:srgbClr val="929292"/>
                </a:solidFill>
                <a:latin typeface="Arial"/>
                <a:ea typeface="Helvetica Light"/>
              </a:rPr>
              <a:t> </a:t>
            </a:r>
            <a:r>
              <a:rPr lang="en-GB" sz="1200" b="0" strike="noStrike" cap="all" spc="117">
                <a:solidFill>
                  <a:srgbClr val="929292"/>
                </a:solidFill>
                <a:latin typeface="Helvetica Light"/>
                <a:ea typeface="Helvetica Light"/>
              </a:rPr>
              <a:t>proposal  //  © Copyright 2021 Endava  //  Confidential and Proprietary  //  Version 1.0</a:t>
            </a:r>
            <a:endParaRPr lang="en-US" sz="1200" b="0" strike="noStrike" spc="-1">
              <a:latin typeface="Arial"/>
            </a:endParaRPr>
          </a:p>
        </p:txBody>
      </p:sp>
      <p:pic>
        <p:nvPicPr>
          <p:cNvPr id="45" name="Picture 6"/>
          <p:cNvPicPr/>
          <p:nvPr/>
        </p:nvPicPr>
        <p:blipFill>
          <a:blip r:embed="rId14"/>
          <a:stretch/>
        </p:blipFill>
        <p:spPr>
          <a:xfrm>
            <a:off x="97560" y="13292280"/>
            <a:ext cx="430200" cy="320400"/>
          </a:xfrm>
          <a:prstGeom prst="rect">
            <a:avLst/>
          </a:prstGeom>
          <a:ln>
            <a:noFill/>
          </a:ln>
        </p:spPr>
      </p:pic>
      <p:sp>
        <p:nvSpPr>
          <p:cNvPr id="46" name="PlaceHolder 3"/>
          <p:cNvSpPr>
            <a:spLocks noGrp="1"/>
          </p:cNvSpPr>
          <p:nvPr>
            <p:ph type="sldNum"/>
          </p:nvPr>
        </p:nvSpPr>
        <p:spPr>
          <a:xfrm>
            <a:off x="23932800" y="13289400"/>
            <a:ext cx="339840" cy="342720"/>
          </a:xfrm>
          <a:prstGeom prst="rect">
            <a:avLst/>
          </a:prstGeom>
        </p:spPr>
        <p:txBody>
          <a:bodyPr lIns="50760" tIns="50760" rIns="50760" bIns="50760">
            <a:noAutofit/>
          </a:bodyPr>
          <a:lstStyle/>
          <a:p>
            <a:pPr algn="r">
              <a:lnSpc>
                <a:spcPct val="100000"/>
              </a:lnSpc>
              <a:tabLst>
                <a:tab pos="0" algn="l"/>
              </a:tabLst>
            </a:pPr>
            <a:fld id="{D8691B6F-C2C7-4E1B-9DFF-A07452D6F2AD}" type="slidenum">
              <a:rPr lang="en-US" sz="1600" b="1" strike="noStrike" spc="-1">
                <a:solidFill>
                  <a:srgbClr val="FFFFFF"/>
                </a:solidFill>
                <a:latin typeface="Arial"/>
              </a:rPr>
              <a:t>‹#›</a:t>
            </a:fld>
            <a:endParaRPr lang="en-US" sz="1600" b="0" strike="noStrike" spc="-1">
              <a:latin typeface="Times New Roman"/>
            </a:endParaRPr>
          </a:p>
        </p:txBody>
      </p:sp>
      <p:sp>
        <p:nvSpPr>
          <p:cNvPr id="47" name="PlaceHolder 4"/>
          <p:cNvSpPr>
            <a:spLocks noGrp="1"/>
          </p:cNvSpPr>
          <p:nvPr>
            <p:ph type="body"/>
          </p:nvPr>
        </p:nvSpPr>
        <p:spPr>
          <a:xfrm>
            <a:off x="1703160" y="-3643920"/>
            <a:ext cx="4894560" cy="8097840"/>
          </a:xfrm>
          <a:prstGeom prst="rect">
            <a:avLst/>
          </a:prstGeom>
        </p:spPr>
        <p:txBody>
          <a:bodyPr lIns="71280" tIns="71280" rIns="71280" bIns="71280" anchor="ctr">
            <a:noAutofit/>
          </a:bodyPr>
          <a:lstStyle/>
          <a:p>
            <a:pPr>
              <a:lnSpc>
                <a:spcPct val="100000"/>
              </a:lnSpc>
              <a:spcBef>
                <a:spcPts val="2999"/>
              </a:spcBef>
              <a:tabLst>
                <a:tab pos="0" algn="l"/>
              </a:tabLst>
            </a:pPr>
            <a:r>
              <a:rPr lang="en-US" sz="1600" b="1" strike="noStrike" spc="-1">
                <a:solidFill>
                  <a:srgbClr val="FFFFFF"/>
                </a:solidFill>
                <a:latin typeface="Arial"/>
              </a:rPr>
              <a:t>Client Name  </a:t>
            </a:r>
            <a:r>
              <a:rPr lang="en-US" sz="1600" b="0" strike="noStrike" spc="-1">
                <a:solidFill>
                  <a:srgbClr val="FFFFFF"/>
                </a:solidFill>
                <a:latin typeface="Arial"/>
                <a:ea typeface="Arial"/>
              </a:rPr>
              <a:t>Presentation Title  -  </a:t>
            </a:r>
            <a:r>
              <a:rPr lang="en-US" sz="1600" b="1" strike="noStrike" spc="-1">
                <a:solidFill>
                  <a:srgbClr val="DE411B"/>
                </a:solidFill>
                <a:latin typeface="Arial"/>
                <a:ea typeface="Arial"/>
              </a:rPr>
              <a:t>1. Chapter Name</a:t>
            </a:r>
            <a:endParaRPr lang="en-US" sz="1600" b="0" strike="noStrike" spc="-1">
              <a:solidFill>
                <a:srgbClr val="5E5E5E"/>
              </a:solidFill>
              <a:latin typeface="Arial"/>
            </a:endParaRPr>
          </a:p>
        </p:txBody>
      </p:sp>
      <p:sp>
        <p:nvSpPr>
          <p:cNvPr id="48" name="PlaceHolder 5"/>
          <p:cNvSpPr>
            <a:spLocks noGrp="1"/>
          </p:cNvSpPr>
          <p:nvPr>
            <p:ph type="title"/>
          </p:nvPr>
        </p:nvSpPr>
        <p:spPr>
          <a:xfrm>
            <a:off x="1218960" y="547200"/>
            <a:ext cx="21944880" cy="2289960"/>
          </a:xfrm>
          <a:prstGeom prst="rect">
            <a:avLst/>
          </a:prstGeom>
        </p:spPr>
        <p:txBody>
          <a:bodyPr lIns="0" tIns="0" rIns="0" bIns="0" anchor="ctr">
            <a:noAutofit/>
          </a:bodyPr>
          <a:lstStyle/>
          <a:p>
            <a:r>
              <a:rPr lang="en-US" sz="1800" b="0" strike="noStrike" spc="-1">
                <a:solidFill>
                  <a:srgbClr val="FFFFFF"/>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 name="CustomShape 1" hidden="1"/>
          <p:cNvSpPr/>
          <p:nvPr/>
        </p:nvSpPr>
        <p:spPr>
          <a:xfrm>
            <a:off x="1778040" y="-3240"/>
            <a:ext cx="413280" cy="48240"/>
          </a:xfrm>
          <a:prstGeom prst="rect">
            <a:avLst/>
          </a:prstGeom>
          <a:solidFill>
            <a:srgbClr val="DE411B"/>
          </a:solidFill>
          <a:ln w="12600">
            <a:noFill/>
          </a:ln>
        </p:spPr>
        <p:style>
          <a:lnRef idx="0">
            <a:scrgbClr r="0" g="0" b="0"/>
          </a:lnRef>
          <a:fillRef idx="0">
            <a:scrgbClr r="0" g="0" b="0"/>
          </a:fillRef>
          <a:effectRef idx="0">
            <a:scrgbClr r="0" g="0" b="0"/>
          </a:effectRef>
          <a:fontRef idx="minor"/>
        </p:style>
      </p:sp>
      <p:sp>
        <p:nvSpPr>
          <p:cNvPr id="86" name="CustomShape 2" hidden="1"/>
          <p:cNvSpPr/>
          <p:nvPr/>
        </p:nvSpPr>
        <p:spPr>
          <a:xfrm>
            <a:off x="673920" y="13307040"/>
            <a:ext cx="21322440" cy="307440"/>
          </a:xfrm>
          <a:prstGeom prst="rect">
            <a:avLst/>
          </a:prstGeom>
          <a:noFill/>
          <a:ln w="12600">
            <a:noFill/>
          </a:ln>
        </p:spPr>
        <p:style>
          <a:lnRef idx="0">
            <a:scrgbClr r="0" g="0" b="0"/>
          </a:lnRef>
          <a:fillRef idx="0">
            <a:scrgbClr r="0" g="0" b="0"/>
          </a:fillRef>
          <a:effectRef idx="0">
            <a:scrgbClr r="0" g="0" b="0"/>
          </a:effectRef>
          <a:fontRef idx="minor"/>
        </p:style>
        <p:txBody>
          <a:bodyPr lIns="71280" tIns="71280" rIns="71280" bIns="71280" anchor="ctr">
            <a:spAutoFit/>
          </a:bodyPr>
          <a:lstStyle/>
          <a:p>
            <a:pPr>
              <a:lnSpc>
                <a:spcPct val="90000"/>
              </a:lnSpc>
              <a:tabLst>
                <a:tab pos="0" algn="l"/>
              </a:tabLst>
            </a:pPr>
            <a:r>
              <a:rPr lang="en-GB" sz="1200" b="1" strike="noStrike" cap="all" spc="117">
                <a:solidFill>
                  <a:srgbClr val="929292"/>
                </a:solidFill>
                <a:latin typeface="Arial"/>
              </a:rPr>
              <a:t>Client name </a:t>
            </a:r>
            <a:r>
              <a:rPr lang="en-GB" sz="1200" b="0" strike="noStrike" cap="all" spc="117">
                <a:solidFill>
                  <a:srgbClr val="929292"/>
                </a:solidFill>
                <a:latin typeface="Helvetica Light"/>
                <a:ea typeface="Helvetica Light"/>
              </a:rPr>
              <a:t>// </a:t>
            </a:r>
            <a:r>
              <a:rPr lang="en-GB" sz="1200" b="1" strike="noStrike" cap="all" spc="117">
                <a:solidFill>
                  <a:srgbClr val="929292"/>
                </a:solidFill>
                <a:latin typeface="Arial"/>
                <a:ea typeface="Helvetica Light"/>
              </a:rPr>
              <a:t> </a:t>
            </a:r>
            <a:r>
              <a:rPr lang="en-GB" sz="1200" b="0" strike="noStrike" cap="all" spc="117">
                <a:solidFill>
                  <a:srgbClr val="929292"/>
                </a:solidFill>
                <a:latin typeface="Helvetica Light"/>
                <a:ea typeface="Helvetica Light"/>
              </a:rPr>
              <a:t>proposal  //  © Copyright 2021 Endava  //  Confidential and Proprietary  //  Version 1.0</a:t>
            </a:r>
            <a:endParaRPr lang="en-US" sz="1200" b="0" strike="noStrike" spc="-1">
              <a:latin typeface="Arial"/>
            </a:endParaRPr>
          </a:p>
        </p:txBody>
      </p:sp>
      <p:pic>
        <p:nvPicPr>
          <p:cNvPr id="87" name="Picture 6"/>
          <p:cNvPicPr/>
          <p:nvPr/>
        </p:nvPicPr>
        <p:blipFill>
          <a:blip r:embed="rId14"/>
          <a:stretch/>
        </p:blipFill>
        <p:spPr>
          <a:xfrm>
            <a:off x="97560" y="13292280"/>
            <a:ext cx="430200" cy="320400"/>
          </a:xfrm>
          <a:prstGeom prst="rect">
            <a:avLst/>
          </a:prstGeom>
          <a:ln>
            <a:noFill/>
          </a:ln>
        </p:spPr>
      </p:pic>
      <p:sp>
        <p:nvSpPr>
          <p:cNvPr id="88" name="PlaceHolder 3"/>
          <p:cNvSpPr>
            <a:spLocks noGrp="1"/>
          </p:cNvSpPr>
          <p:nvPr>
            <p:ph type="sldNum"/>
          </p:nvPr>
        </p:nvSpPr>
        <p:spPr>
          <a:xfrm>
            <a:off x="11958840" y="13080960"/>
            <a:ext cx="452880" cy="469440"/>
          </a:xfrm>
          <a:prstGeom prst="rect">
            <a:avLst/>
          </a:prstGeom>
        </p:spPr>
        <p:txBody>
          <a:bodyPr lIns="50760" tIns="50760" rIns="50760" bIns="50760">
            <a:noAutofit/>
          </a:bodyPr>
          <a:lstStyle/>
          <a:p>
            <a:pPr algn="ctr">
              <a:lnSpc>
                <a:spcPct val="100000"/>
              </a:lnSpc>
              <a:tabLst>
                <a:tab pos="0" algn="l"/>
              </a:tabLst>
            </a:pPr>
            <a:fld id="{4529106B-28C3-4F07-AB77-AC240F1E30C4}" type="slidenum">
              <a:rPr lang="en-US" sz="2400" b="0" strike="noStrike" spc="-1">
                <a:solidFill>
                  <a:srgbClr val="000000"/>
                </a:solidFill>
                <a:latin typeface="Arial"/>
              </a:rPr>
              <a:t>‹#›</a:t>
            </a:fld>
            <a:endParaRPr lang="en-US" sz="2400" b="0" strike="noStrike" spc="-1">
              <a:latin typeface="Times New Roman"/>
            </a:endParaRPr>
          </a:p>
        </p:txBody>
      </p:sp>
      <p:sp>
        <p:nvSpPr>
          <p:cNvPr id="89" name="PlaceHolder 4"/>
          <p:cNvSpPr>
            <a:spLocks noGrp="1"/>
          </p:cNvSpPr>
          <p:nvPr>
            <p:ph type="title"/>
          </p:nvPr>
        </p:nvSpPr>
        <p:spPr>
          <a:xfrm>
            <a:off x="3048120" y="2244600"/>
            <a:ext cx="18287640" cy="4774680"/>
          </a:xfrm>
          <a:prstGeom prst="rect">
            <a:avLst/>
          </a:prstGeom>
        </p:spPr>
        <p:txBody>
          <a:bodyPr anchor="b">
            <a:noAutofit/>
          </a:bodyPr>
          <a:lstStyle/>
          <a:p>
            <a:pPr algn="ctr">
              <a:lnSpc>
                <a:spcPct val="70000"/>
              </a:lnSpc>
              <a:tabLst>
                <a:tab pos="0" algn="l"/>
              </a:tabLst>
            </a:pPr>
            <a:r>
              <a:rPr lang="en-GB" sz="6000" b="1" strike="noStrike" spc="-211">
                <a:solidFill>
                  <a:srgbClr val="000000"/>
                </a:solidFill>
                <a:latin typeface="Arial"/>
              </a:rPr>
              <a:t>Click to edit Master title style</a:t>
            </a:r>
            <a:endParaRPr lang="en-US" sz="6000" b="0" strike="noStrike" spc="-1">
              <a:solidFill>
                <a:srgbClr val="FFFFFF"/>
              </a:solidFill>
              <a:latin typeface="Arial"/>
            </a:endParaRPr>
          </a:p>
        </p:txBody>
      </p:sp>
      <p:sp>
        <p:nvSpPr>
          <p:cNvPr id="90" name="PlaceHolder 5"/>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5E5E5E"/>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5E5E5E"/>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5E5E5E"/>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5E5E5E"/>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5E5E5E"/>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5E5E5E"/>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5E5E5E"/>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7" name="CustomShape 1"/>
          <p:cNvSpPr/>
          <p:nvPr/>
        </p:nvSpPr>
        <p:spPr>
          <a:xfrm>
            <a:off x="1778040" y="-3240"/>
            <a:ext cx="413280" cy="48240"/>
          </a:xfrm>
          <a:prstGeom prst="rect">
            <a:avLst/>
          </a:prstGeom>
          <a:solidFill>
            <a:srgbClr val="DE411B"/>
          </a:solidFill>
          <a:ln w="12600">
            <a:noFill/>
          </a:ln>
        </p:spPr>
        <p:style>
          <a:lnRef idx="0">
            <a:scrgbClr r="0" g="0" b="0"/>
          </a:lnRef>
          <a:fillRef idx="0">
            <a:scrgbClr r="0" g="0" b="0"/>
          </a:fillRef>
          <a:effectRef idx="0">
            <a:scrgbClr r="0" g="0" b="0"/>
          </a:effectRef>
          <a:fontRef idx="minor"/>
        </p:style>
      </p:sp>
      <p:sp>
        <p:nvSpPr>
          <p:cNvPr id="128" name="CustomShape 2"/>
          <p:cNvSpPr/>
          <p:nvPr/>
        </p:nvSpPr>
        <p:spPr>
          <a:xfrm>
            <a:off x="673920" y="13307040"/>
            <a:ext cx="21322440" cy="307440"/>
          </a:xfrm>
          <a:prstGeom prst="rect">
            <a:avLst/>
          </a:prstGeom>
          <a:noFill/>
          <a:ln w="12600">
            <a:noFill/>
          </a:ln>
        </p:spPr>
        <p:style>
          <a:lnRef idx="0">
            <a:scrgbClr r="0" g="0" b="0"/>
          </a:lnRef>
          <a:fillRef idx="0">
            <a:scrgbClr r="0" g="0" b="0"/>
          </a:fillRef>
          <a:effectRef idx="0">
            <a:scrgbClr r="0" g="0" b="0"/>
          </a:effectRef>
          <a:fontRef idx="minor"/>
        </p:style>
        <p:txBody>
          <a:bodyPr lIns="71280" tIns="71280" rIns="71280" bIns="71280" anchor="ctr">
            <a:spAutoFit/>
          </a:bodyPr>
          <a:lstStyle/>
          <a:p>
            <a:pPr>
              <a:lnSpc>
                <a:spcPct val="90000"/>
              </a:lnSpc>
              <a:tabLst>
                <a:tab pos="0" algn="l"/>
              </a:tabLst>
            </a:pPr>
            <a:r>
              <a:rPr lang="en-GB" sz="1200" b="1" strike="noStrike" cap="all" spc="117">
                <a:solidFill>
                  <a:srgbClr val="929292"/>
                </a:solidFill>
                <a:latin typeface="Arial"/>
              </a:rPr>
              <a:t>Client name </a:t>
            </a:r>
            <a:r>
              <a:rPr lang="en-GB" sz="1200" b="0" strike="noStrike" cap="all" spc="117">
                <a:solidFill>
                  <a:srgbClr val="929292"/>
                </a:solidFill>
                <a:latin typeface="Helvetica Light"/>
                <a:ea typeface="Helvetica Light"/>
              </a:rPr>
              <a:t>// </a:t>
            </a:r>
            <a:r>
              <a:rPr lang="en-GB" sz="1200" b="1" strike="noStrike" cap="all" spc="117">
                <a:solidFill>
                  <a:srgbClr val="929292"/>
                </a:solidFill>
                <a:latin typeface="Arial"/>
                <a:ea typeface="Helvetica Light"/>
              </a:rPr>
              <a:t> </a:t>
            </a:r>
            <a:r>
              <a:rPr lang="en-GB" sz="1200" b="0" strike="noStrike" cap="all" spc="117">
                <a:solidFill>
                  <a:srgbClr val="929292"/>
                </a:solidFill>
                <a:latin typeface="Helvetica Light"/>
                <a:ea typeface="Helvetica Light"/>
              </a:rPr>
              <a:t>proposal  //  © Copyright 2021 Endava  //  Confidential and Proprietary  //  Version 1.0</a:t>
            </a:r>
            <a:endParaRPr lang="en-US" sz="1200" b="0" strike="noStrike" spc="-1">
              <a:latin typeface="Arial"/>
            </a:endParaRPr>
          </a:p>
        </p:txBody>
      </p:sp>
      <p:pic>
        <p:nvPicPr>
          <p:cNvPr id="129" name="Picture 6"/>
          <p:cNvPicPr/>
          <p:nvPr/>
        </p:nvPicPr>
        <p:blipFill>
          <a:blip r:embed="rId14"/>
          <a:stretch/>
        </p:blipFill>
        <p:spPr>
          <a:xfrm>
            <a:off x="97560" y="13292280"/>
            <a:ext cx="430200" cy="320400"/>
          </a:xfrm>
          <a:prstGeom prst="rect">
            <a:avLst/>
          </a:prstGeom>
          <a:ln>
            <a:noFill/>
          </a:ln>
        </p:spPr>
      </p:pic>
      <p:sp>
        <p:nvSpPr>
          <p:cNvPr id="130" name="PlaceHolder 3"/>
          <p:cNvSpPr>
            <a:spLocks noGrp="1"/>
          </p:cNvSpPr>
          <p:nvPr>
            <p:ph type="sldNum"/>
          </p:nvPr>
        </p:nvSpPr>
        <p:spPr>
          <a:xfrm>
            <a:off x="23932800" y="13289400"/>
            <a:ext cx="339840" cy="342720"/>
          </a:xfrm>
          <a:prstGeom prst="rect">
            <a:avLst/>
          </a:prstGeom>
        </p:spPr>
        <p:txBody>
          <a:bodyPr lIns="50760" tIns="50760" rIns="50760" bIns="50760">
            <a:noAutofit/>
          </a:bodyPr>
          <a:lstStyle/>
          <a:p>
            <a:pPr algn="r">
              <a:lnSpc>
                <a:spcPct val="100000"/>
              </a:lnSpc>
              <a:tabLst>
                <a:tab pos="0" algn="l"/>
              </a:tabLst>
            </a:pPr>
            <a:fld id="{BEB2048B-7721-4606-9914-B7BDD56D1935}" type="slidenum">
              <a:rPr lang="en-US" sz="1600" b="1" strike="noStrike" spc="-1">
                <a:solidFill>
                  <a:srgbClr val="000000"/>
                </a:solidFill>
                <a:latin typeface="Arial"/>
              </a:rPr>
              <a:t>‹#›</a:t>
            </a:fld>
            <a:endParaRPr lang="en-US" sz="1600" b="0" strike="noStrike" spc="-1">
              <a:latin typeface="Times New Roman"/>
            </a:endParaRPr>
          </a:p>
        </p:txBody>
      </p:sp>
      <p:sp>
        <p:nvSpPr>
          <p:cNvPr id="131" name="PlaceHolder 4"/>
          <p:cNvSpPr>
            <a:spLocks noGrp="1"/>
          </p:cNvSpPr>
          <p:nvPr>
            <p:ph type="title"/>
          </p:nvPr>
        </p:nvSpPr>
        <p:spPr>
          <a:xfrm>
            <a:off x="1218960" y="547200"/>
            <a:ext cx="21944880" cy="2289960"/>
          </a:xfrm>
          <a:prstGeom prst="rect">
            <a:avLst/>
          </a:prstGeom>
        </p:spPr>
        <p:txBody>
          <a:bodyPr lIns="0" tIns="0" rIns="0" bIns="0" anchor="ctr">
            <a:noAutofit/>
          </a:bodyPr>
          <a:lstStyle/>
          <a:p>
            <a:r>
              <a:rPr lang="en-US" sz="1800" b="0" strike="noStrike" spc="-1">
                <a:solidFill>
                  <a:srgbClr val="FFFFFF"/>
                </a:solidFill>
                <a:latin typeface="Arial"/>
              </a:rPr>
              <a:t>Click to edit the title text format</a:t>
            </a:r>
          </a:p>
        </p:txBody>
      </p:sp>
      <p:sp>
        <p:nvSpPr>
          <p:cNvPr id="132" name="PlaceHolder 5"/>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5E5E5E"/>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5E5E5E"/>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5E5E5E"/>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5E5E5E"/>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5E5E5E"/>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5E5E5E"/>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5E5E5E"/>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 name="CustomShape 1"/>
          <p:cNvSpPr/>
          <p:nvPr/>
        </p:nvSpPr>
        <p:spPr>
          <a:xfrm>
            <a:off x="1778040" y="-3240"/>
            <a:ext cx="413280" cy="48240"/>
          </a:xfrm>
          <a:prstGeom prst="rect">
            <a:avLst/>
          </a:prstGeom>
          <a:solidFill>
            <a:srgbClr val="DE411B"/>
          </a:solidFill>
          <a:ln w="12600">
            <a:noFill/>
          </a:ln>
        </p:spPr>
        <p:style>
          <a:lnRef idx="0">
            <a:scrgbClr r="0" g="0" b="0"/>
          </a:lnRef>
          <a:fillRef idx="0">
            <a:scrgbClr r="0" g="0" b="0"/>
          </a:fillRef>
          <a:effectRef idx="0">
            <a:scrgbClr r="0" g="0" b="0"/>
          </a:effectRef>
          <a:fontRef idx="minor"/>
        </p:style>
      </p:sp>
      <p:sp>
        <p:nvSpPr>
          <p:cNvPr id="170" name="CustomShape 2"/>
          <p:cNvSpPr/>
          <p:nvPr/>
        </p:nvSpPr>
        <p:spPr>
          <a:xfrm>
            <a:off x="673920" y="13307040"/>
            <a:ext cx="21322440" cy="307440"/>
          </a:xfrm>
          <a:prstGeom prst="rect">
            <a:avLst/>
          </a:prstGeom>
          <a:noFill/>
          <a:ln w="12600">
            <a:noFill/>
          </a:ln>
        </p:spPr>
        <p:style>
          <a:lnRef idx="0">
            <a:scrgbClr r="0" g="0" b="0"/>
          </a:lnRef>
          <a:fillRef idx="0">
            <a:scrgbClr r="0" g="0" b="0"/>
          </a:fillRef>
          <a:effectRef idx="0">
            <a:scrgbClr r="0" g="0" b="0"/>
          </a:effectRef>
          <a:fontRef idx="minor"/>
        </p:style>
        <p:txBody>
          <a:bodyPr lIns="71280" tIns="71280" rIns="71280" bIns="71280" anchor="ctr">
            <a:spAutoFit/>
          </a:bodyPr>
          <a:lstStyle/>
          <a:p>
            <a:pPr>
              <a:lnSpc>
                <a:spcPct val="90000"/>
              </a:lnSpc>
              <a:tabLst>
                <a:tab pos="0" algn="l"/>
              </a:tabLst>
            </a:pPr>
            <a:r>
              <a:rPr lang="en-GB" sz="1200" b="1" strike="noStrike" cap="all" spc="117">
                <a:solidFill>
                  <a:srgbClr val="929292"/>
                </a:solidFill>
                <a:latin typeface="Arial"/>
              </a:rPr>
              <a:t>Client name </a:t>
            </a:r>
            <a:r>
              <a:rPr lang="en-GB" sz="1200" b="0" strike="noStrike" cap="all" spc="117">
                <a:solidFill>
                  <a:srgbClr val="929292"/>
                </a:solidFill>
                <a:latin typeface="Helvetica Light"/>
                <a:ea typeface="Helvetica Light"/>
              </a:rPr>
              <a:t>// </a:t>
            </a:r>
            <a:r>
              <a:rPr lang="en-GB" sz="1200" b="1" strike="noStrike" cap="all" spc="117">
                <a:solidFill>
                  <a:srgbClr val="929292"/>
                </a:solidFill>
                <a:latin typeface="Arial"/>
                <a:ea typeface="Helvetica Light"/>
              </a:rPr>
              <a:t> </a:t>
            </a:r>
            <a:r>
              <a:rPr lang="en-GB" sz="1200" b="0" strike="noStrike" cap="all" spc="117">
                <a:solidFill>
                  <a:srgbClr val="929292"/>
                </a:solidFill>
                <a:latin typeface="Helvetica Light"/>
                <a:ea typeface="Helvetica Light"/>
              </a:rPr>
              <a:t>proposal  //  © Copyright 2021 Endava  //  Confidential and Proprietary  //  Version 1.0</a:t>
            </a:r>
            <a:endParaRPr lang="en-US" sz="1200" b="0" strike="noStrike" spc="-1">
              <a:latin typeface="Arial"/>
            </a:endParaRPr>
          </a:p>
        </p:txBody>
      </p:sp>
      <p:pic>
        <p:nvPicPr>
          <p:cNvPr id="171" name="Picture 6"/>
          <p:cNvPicPr/>
          <p:nvPr/>
        </p:nvPicPr>
        <p:blipFill>
          <a:blip r:embed="rId14"/>
          <a:stretch/>
        </p:blipFill>
        <p:spPr>
          <a:xfrm>
            <a:off x="97560" y="13292280"/>
            <a:ext cx="430200" cy="320400"/>
          </a:xfrm>
          <a:prstGeom prst="rect">
            <a:avLst/>
          </a:prstGeom>
          <a:ln>
            <a:noFill/>
          </a:ln>
        </p:spPr>
      </p:pic>
      <p:sp>
        <p:nvSpPr>
          <p:cNvPr id="172" name="PlaceHolder 3"/>
          <p:cNvSpPr>
            <a:spLocks noGrp="1"/>
          </p:cNvSpPr>
          <p:nvPr>
            <p:ph type="title"/>
          </p:nvPr>
        </p:nvSpPr>
        <p:spPr>
          <a:xfrm>
            <a:off x="1676520" y="730080"/>
            <a:ext cx="21030840" cy="2650680"/>
          </a:xfrm>
          <a:prstGeom prst="rect">
            <a:avLst/>
          </a:prstGeom>
        </p:spPr>
        <p:txBody>
          <a:bodyPr anchor="ctr">
            <a:noAutofit/>
          </a:bodyPr>
          <a:lstStyle/>
          <a:p>
            <a:pPr>
              <a:lnSpc>
                <a:spcPct val="70000"/>
              </a:lnSpc>
              <a:tabLst>
                <a:tab pos="0" algn="l"/>
              </a:tabLst>
            </a:pPr>
            <a:r>
              <a:rPr lang="en-US" sz="7000" b="1" strike="noStrike" spc="-211">
                <a:solidFill>
                  <a:srgbClr val="FFFFFF"/>
                </a:solidFill>
                <a:latin typeface="Arial"/>
              </a:rPr>
              <a:t>Click to edit Master title style</a:t>
            </a:r>
            <a:endParaRPr lang="en-US" sz="7000" b="0" strike="noStrike" spc="-1">
              <a:solidFill>
                <a:srgbClr val="FFFFFF"/>
              </a:solidFill>
              <a:latin typeface="Arial"/>
            </a:endParaRPr>
          </a:p>
        </p:txBody>
      </p:sp>
      <p:sp>
        <p:nvSpPr>
          <p:cNvPr id="173" name="PlaceHolder 4"/>
          <p:cNvSpPr>
            <a:spLocks noGrp="1"/>
          </p:cNvSpPr>
          <p:nvPr>
            <p:ph type="ftr"/>
          </p:nvPr>
        </p:nvSpPr>
        <p:spPr>
          <a:xfrm>
            <a:off x="0" y="0"/>
            <a:ext cx="0" cy="0"/>
          </a:xfrm>
          <a:prstGeom prst="rect">
            <a:avLst/>
          </a:prstGeom>
        </p:spPr>
        <p:txBody>
          <a:bodyPr lIns="90000" tIns="45000" rIns="90000" bIns="45000">
            <a:noAutofit/>
          </a:bodyPr>
          <a:lstStyle/>
          <a:p>
            <a:pPr>
              <a:lnSpc>
                <a:spcPct val="90000"/>
              </a:lnSpc>
              <a:tabLst>
                <a:tab pos="0" algn="l"/>
              </a:tabLst>
            </a:pPr>
            <a:r>
              <a:rPr lang="en-ZA" sz="1800" b="1" strike="noStrike" cap="all" spc="180">
                <a:solidFill>
                  <a:srgbClr val="FFFFFF"/>
                </a:solidFill>
                <a:latin typeface="Arial"/>
              </a:rPr>
              <a:t>Add a footer</a:t>
            </a:r>
            <a:endParaRPr lang="en-US" sz="1800" b="0" strike="noStrike" spc="-1">
              <a:latin typeface="Times New Roman"/>
            </a:endParaRPr>
          </a:p>
        </p:txBody>
      </p:sp>
      <p:sp>
        <p:nvSpPr>
          <p:cNvPr id="174" name="PlaceHolder 5"/>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5E5E5E"/>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5E5E5E"/>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5E5E5E"/>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5E5E5E"/>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5E5E5E"/>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5E5E5E"/>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5E5E5E"/>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1" name="CustomShape 1" hidden="1"/>
          <p:cNvSpPr/>
          <p:nvPr/>
        </p:nvSpPr>
        <p:spPr>
          <a:xfrm>
            <a:off x="1778040" y="-3240"/>
            <a:ext cx="413280" cy="48240"/>
          </a:xfrm>
          <a:prstGeom prst="rect">
            <a:avLst/>
          </a:prstGeom>
          <a:solidFill>
            <a:srgbClr val="DE411B"/>
          </a:solidFill>
          <a:ln w="12600">
            <a:noFill/>
          </a:ln>
        </p:spPr>
        <p:style>
          <a:lnRef idx="0">
            <a:scrgbClr r="0" g="0" b="0"/>
          </a:lnRef>
          <a:fillRef idx="0">
            <a:scrgbClr r="0" g="0" b="0"/>
          </a:fillRef>
          <a:effectRef idx="0">
            <a:scrgbClr r="0" g="0" b="0"/>
          </a:effectRef>
          <a:fontRef idx="minor"/>
        </p:style>
      </p:sp>
      <p:sp>
        <p:nvSpPr>
          <p:cNvPr id="212" name="CustomShape 2" hidden="1"/>
          <p:cNvSpPr/>
          <p:nvPr/>
        </p:nvSpPr>
        <p:spPr>
          <a:xfrm>
            <a:off x="673920" y="13307040"/>
            <a:ext cx="21322440" cy="307440"/>
          </a:xfrm>
          <a:prstGeom prst="rect">
            <a:avLst/>
          </a:prstGeom>
          <a:noFill/>
          <a:ln w="12600">
            <a:noFill/>
          </a:ln>
        </p:spPr>
        <p:style>
          <a:lnRef idx="0">
            <a:scrgbClr r="0" g="0" b="0"/>
          </a:lnRef>
          <a:fillRef idx="0">
            <a:scrgbClr r="0" g="0" b="0"/>
          </a:fillRef>
          <a:effectRef idx="0">
            <a:scrgbClr r="0" g="0" b="0"/>
          </a:effectRef>
          <a:fontRef idx="minor"/>
        </p:style>
        <p:txBody>
          <a:bodyPr lIns="71280" tIns="71280" rIns="71280" bIns="71280" anchor="ctr">
            <a:spAutoFit/>
          </a:bodyPr>
          <a:lstStyle/>
          <a:p>
            <a:pPr>
              <a:lnSpc>
                <a:spcPct val="90000"/>
              </a:lnSpc>
              <a:tabLst>
                <a:tab pos="0" algn="l"/>
              </a:tabLst>
            </a:pPr>
            <a:r>
              <a:rPr lang="en-GB" sz="1200" b="1" strike="noStrike" cap="all" spc="117">
                <a:solidFill>
                  <a:srgbClr val="929292"/>
                </a:solidFill>
                <a:latin typeface="Arial"/>
              </a:rPr>
              <a:t>Client name </a:t>
            </a:r>
            <a:r>
              <a:rPr lang="en-GB" sz="1200" b="0" strike="noStrike" cap="all" spc="117">
                <a:solidFill>
                  <a:srgbClr val="929292"/>
                </a:solidFill>
                <a:latin typeface="Helvetica Light"/>
                <a:ea typeface="Helvetica Light"/>
              </a:rPr>
              <a:t>// </a:t>
            </a:r>
            <a:r>
              <a:rPr lang="en-GB" sz="1200" b="1" strike="noStrike" cap="all" spc="117">
                <a:solidFill>
                  <a:srgbClr val="929292"/>
                </a:solidFill>
                <a:latin typeface="Arial"/>
                <a:ea typeface="Helvetica Light"/>
              </a:rPr>
              <a:t> </a:t>
            </a:r>
            <a:r>
              <a:rPr lang="en-GB" sz="1200" b="0" strike="noStrike" cap="all" spc="117">
                <a:solidFill>
                  <a:srgbClr val="929292"/>
                </a:solidFill>
                <a:latin typeface="Helvetica Light"/>
                <a:ea typeface="Helvetica Light"/>
              </a:rPr>
              <a:t>proposal  //  © Copyright 2021 Endava  //  Confidential and Proprietary  //  Version 1.0</a:t>
            </a:r>
            <a:endParaRPr lang="en-US" sz="1200" b="0" strike="noStrike" spc="-1">
              <a:latin typeface="Arial"/>
            </a:endParaRPr>
          </a:p>
        </p:txBody>
      </p:sp>
      <p:pic>
        <p:nvPicPr>
          <p:cNvPr id="213" name="Picture 6"/>
          <p:cNvPicPr/>
          <p:nvPr/>
        </p:nvPicPr>
        <p:blipFill>
          <a:blip r:embed="rId14"/>
          <a:stretch/>
        </p:blipFill>
        <p:spPr>
          <a:xfrm>
            <a:off x="97560" y="13292280"/>
            <a:ext cx="430200" cy="320400"/>
          </a:xfrm>
          <a:prstGeom prst="rect">
            <a:avLst/>
          </a:prstGeom>
          <a:ln>
            <a:noFill/>
          </a:ln>
        </p:spPr>
      </p:pic>
      <p:sp>
        <p:nvSpPr>
          <p:cNvPr id="214" name="PlaceHolder 3"/>
          <p:cNvSpPr>
            <a:spLocks noGrp="1"/>
          </p:cNvSpPr>
          <p:nvPr>
            <p:ph type="sldNum"/>
          </p:nvPr>
        </p:nvSpPr>
        <p:spPr>
          <a:xfrm>
            <a:off x="23932800" y="13289400"/>
            <a:ext cx="339840" cy="342720"/>
          </a:xfrm>
          <a:prstGeom prst="rect">
            <a:avLst/>
          </a:prstGeom>
        </p:spPr>
        <p:txBody>
          <a:bodyPr lIns="50760" tIns="50760" rIns="50760" bIns="50760">
            <a:noAutofit/>
          </a:bodyPr>
          <a:lstStyle/>
          <a:p>
            <a:pPr algn="r">
              <a:lnSpc>
                <a:spcPct val="100000"/>
              </a:lnSpc>
              <a:tabLst>
                <a:tab pos="0" algn="l"/>
              </a:tabLst>
            </a:pPr>
            <a:fld id="{4E829A05-BECE-4EFB-BB87-9E2B5F444207}" type="slidenum">
              <a:rPr lang="en-US" sz="1600" b="1" strike="noStrike" spc="-1">
                <a:solidFill>
                  <a:srgbClr val="000000"/>
                </a:solidFill>
                <a:latin typeface="Arial"/>
              </a:rPr>
              <a:t>‹#›</a:t>
            </a:fld>
            <a:endParaRPr lang="en-US" sz="1600" b="0" strike="noStrike" spc="-1">
              <a:latin typeface="Times New Roman"/>
            </a:endParaRPr>
          </a:p>
        </p:txBody>
      </p:sp>
      <p:pic>
        <p:nvPicPr>
          <p:cNvPr id="215" name="Picture 4"/>
          <p:cNvPicPr/>
          <p:nvPr/>
        </p:nvPicPr>
        <p:blipFill>
          <a:blip r:embed="rId14"/>
          <a:stretch/>
        </p:blipFill>
        <p:spPr>
          <a:xfrm>
            <a:off x="97560" y="13292280"/>
            <a:ext cx="430200" cy="320400"/>
          </a:xfrm>
          <a:prstGeom prst="rect">
            <a:avLst/>
          </a:prstGeom>
          <a:ln>
            <a:noFill/>
          </a:ln>
        </p:spPr>
      </p:pic>
      <p:sp>
        <p:nvSpPr>
          <p:cNvPr id="216" name="PlaceHolder 4"/>
          <p:cNvSpPr>
            <a:spLocks noGrp="1"/>
          </p:cNvSpPr>
          <p:nvPr>
            <p:ph type="title"/>
          </p:nvPr>
        </p:nvSpPr>
        <p:spPr>
          <a:xfrm>
            <a:off x="1218960" y="547200"/>
            <a:ext cx="21944880" cy="2289960"/>
          </a:xfrm>
          <a:prstGeom prst="rect">
            <a:avLst/>
          </a:prstGeom>
        </p:spPr>
        <p:txBody>
          <a:bodyPr lIns="0" tIns="0" rIns="0" bIns="0" anchor="ctr">
            <a:noAutofit/>
          </a:bodyPr>
          <a:lstStyle/>
          <a:p>
            <a:r>
              <a:rPr lang="en-US" sz="1800" b="0" strike="noStrike" spc="-1">
                <a:solidFill>
                  <a:srgbClr val="FFFFFF"/>
                </a:solidFill>
                <a:latin typeface="Arial"/>
              </a:rPr>
              <a:t>Click to edit the title text format</a:t>
            </a:r>
          </a:p>
        </p:txBody>
      </p:sp>
      <p:sp>
        <p:nvSpPr>
          <p:cNvPr id="217" name="PlaceHolder 5"/>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5E5E5E"/>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5E5E5E"/>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5E5E5E"/>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5E5E5E"/>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5E5E5E"/>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5E5E5E"/>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5E5E5E"/>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4" name="CustomShape 1"/>
          <p:cNvSpPr/>
          <p:nvPr/>
        </p:nvSpPr>
        <p:spPr>
          <a:xfrm>
            <a:off x="1778040" y="-3240"/>
            <a:ext cx="413280" cy="48240"/>
          </a:xfrm>
          <a:prstGeom prst="rect">
            <a:avLst/>
          </a:prstGeom>
          <a:solidFill>
            <a:srgbClr val="DE411B"/>
          </a:solidFill>
          <a:ln w="12600">
            <a:noFill/>
          </a:ln>
        </p:spPr>
        <p:style>
          <a:lnRef idx="0">
            <a:scrgbClr r="0" g="0" b="0"/>
          </a:lnRef>
          <a:fillRef idx="0">
            <a:scrgbClr r="0" g="0" b="0"/>
          </a:fillRef>
          <a:effectRef idx="0">
            <a:scrgbClr r="0" g="0" b="0"/>
          </a:effectRef>
          <a:fontRef idx="minor"/>
        </p:style>
      </p:sp>
      <p:sp>
        <p:nvSpPr>
          <p:cNvPr id="255" name="CustomShape 2"/>
          <p:cNvSpPr/>
          <p:nvPr/>
        </p:nvSpPr>
        <p:spPr>
          <a:xfrm>
            <a:off x="673920" y="13307040"/>
            <a:ext cx="21322440" cy="307440"/>
          </a:xfrm>
          <a:prstGeom prst="rect">
            <a:avLst/>
          </a:prstGeom>
          <a:noFill/>
          <a:ln w="12600">
            <a:noFill/>
          </a:ln>
        </p:spPr>
        <p:style>
          <a:lnRef idx="0">
            <a:scrgbClr r="0" g="0" b="0"/>
          </a:lnRef>
          <a:fillRef idx="0">
            <a:scrgbClr r="0" g="0" b="0"/>
          </a:fillRef>
          <a:effectRef idx="0">
            <a:scrgbClr r="0" g="0" b="0"/>
          </a:effectRef>
          <a:fontRef idx="minor"/>
        </p:style>
        <p:txBody>
          <a:bodyPr lIns="71280" tIns="71280" rIns="71280" bIns="71280" anchor="ctr">
            <a:spAutoFit/>
          </a:bodyPr>
          <a:lstStyle/>
          <a:p>
            <a:pPr>
              <a:lnSpc>
                <a:spcPct val="90000"/>
              </a:lnSpc>
              <a:tabLst>
                <a:tab pos="0" algn="l"/>
              </a:tabLst>
            </a:pPr>
            <a:r>
              <a:rPr lang="en-GB" sz="1200" b="1" strike="noStrike" cap="all" spc="117">
                <a:solidFill>
                  <a:srgbClr val="929292"/>
                </a:solidFill>
                <a:latin typeface="Arial"/>
              </a:rPr>
              <a:t>Client name </a:t>
            </a:r>
            <a:r>
              <a:rPr lang="en-GB" sz="1200" b="0" strike="noStrike" cap="all" spc="117">
                <a:solidFill>
                  <a:srgbClr val="929292"/>
                </a:solidFill>
                <a:latin typeface="Helvetica Light"/>
                <a:ea typeface="Helvetica Light"/>
              </a:rPr>
              <a:t>// </a:t>
            </a:r>
            <a:r>
              <a:rPr lang="en-GB" sz="1200" b="1" strike="noStrike" cap="all" spc="117">
                <a:solidFill>
                  <a:srgbClr val="929292"/>
                </a:solidFill>
                <a:latin typeface="Arial"/>
                <a:ea typeface="Helvetica Light"/>
              </a:rPr>
              <a:t> </a:t>
            </a:r>
            <a:r>
              <a:rPr lang="en-GB" sz="1200" b="0" strike="noStrike" cap="all" spc="117">
                <a:solidFill>
                  <a:srgbClr val="929292"/>
                </a:solidFill>
                <a:latin typeface="Helvetica Light"/>
                <a:ea typeface="Helvetica Light"/>
              </a:rPr>
              <a:t>proposal  //  © Copyright 2021 Endava  //  Confidential and Proprietary  //  Version 1.0</a:t>
            </a:r>
            <a:endParaRPr lang="en-US" sz="1200" b="0" strike="noStrike" spc="-1">
              <a:latin typeface="Arial"/>
            </a:endParaRPr>
          </a:p>
        </p:txBody>
      </p:sp>
      <p:pic>
        <p:nvPicPr>
          <p:cNvPr id="256" name="Picture 6"/>
          <p:cNvPicPr/>
          <p:nvPr/>
        </p:nvPicPr>
        <p:blipFill>
          <a:blip r:embed="rId14"/>
          <a:stretch/>
        </p:blipFill>
        <p:spPr>
          <a:xfrm>
            <a:off x="97560" y="13292280"/>
            <a:ext cx="430200" cy="320400"/>
          </a:xfrm>
          <a:prstGeom prst="rect">
            <a:avLst/>
          </a:prstGeom>
          <a:ln>
            <a:noFill/>
          </a:ln>
        </p:spPr>
      </p:pic>
      <p:sp>
        <p:nvSpPr>
          <p:cNvPr id="257" name="PlaceHolder 3"/>
          <p:cNvSpPr>
            <a:spLocks noGrp="1"/>
          </p:cNvSpPr>
          <p:nvPr>
            <p:ph type="sldNum"/>
          </p:nvPr>
        </p:nvSpPr>
        <p:spPr>
          <a:xfrm>
            <a:off x="23932800" y="13289400"/>
            <a:ext cx="339840" cy="342720"/>
          </a:xfrm>
          <a:prstGeom prst="rect">
            <a:avLst/>
          </a:prstGeom>
        </p:spPr>
        <p:txBody>
          <a:bodyPr lIns="50760" tIns="50760" rIns="50760" bIns="50760">
            <a:noAutofit/>
          </a:bodyPr>
          <a:lstStyle/>
          <a:p>
            <a:pPr algn="r">
              <a:lnSpc>
                <a:spcPct val="100000"/>
              </a:lnSpc>
              <a:tabLst>
                <a:tab pos="0" algn="l"/>
              </a:tabLst>
            </a:pPr>
            <a:fld id="{5BCB8384-51CD-4DF3-97A5-1533204D9DC5}" type="slidenum">
              <a:rPr lang="en-US" sz="1600" b="1" strike="noStrike" spc="-1">
                <a:solidFill>
                  <a:srgbClr val="000000"/>
                </a:solidFill>
                <a:latin typeface="Arial"/>
              </a:rPr>
              <a:t>‹#›</a:t>
            </a:fld>
            <a:endParaRPr lang="en-US" sz="1600" b="0" strike="noStrike" spc="-1">
              <a:latin typeface="Times New Roman"/>
            </a:endParaRPr>
          </a:p>
        </p:txBody>
      </p:sp>
      <p:sp>
        <p:nvSpPr>
          <p:cNvPr id="258" name="PlaceHolder 4"/>
          <p:cNvSpPr>
            <a:spLocks noGrp="1"/>
          </p:cNvSpPr>
          <p:nvPr>
            <p:ph type="body"/>
          </p:nvPr>
        </p:nvSpPr>
        <p:spPr>
          <a:xfrm>
            <a:off x="97560" y="13300560"/>
            <a:ext cx="428040" cy="320400"/>
          </a:xfrm>
          <a:prstGeom prst="rect">
            <a:avLst/>
          </a:prstGeom>
        </p:spPr>
        <p:txBody>
          <a:bodyPr>
            <a:noAutofit/>
          </a:bodyPr>
          <a:lstStyle/>
          <a:p>
            <a:pPr marL="432000" indent="-324000">
              <a:spcBef>
                <a:spcPts val="1417"/>
              </a:spcBef>
              <a:buClr>
                <a:srgbClr val="000000"/>
              </a:buClr>
              <a:buSzPct val="45000"/>
              <a:buFont typeface="Wingdings" charset="2"/>
              <a:buChar char=""/>
            </a:pPr>
            <a:r>
              <a:rPr lang="en-US" sz="1800" b="0" strike="noStrike" spc="-1">
                <a:solidFill>
                  <a:srgbClr val="5E5E5E"/>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5E5E5E"/>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5E5E5E"/>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5E5E5E"/>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5E5E5E"/>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5E5E5E"/>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5E5E5E"/>
                </a:solidFill>
                <a:latin typeface="Arial"/>
              </a:rPr>
              <a:t>Seventh Outline Level</a:t>
            </a:r>
          </a:p>
        </p:txBody>
      </p:sp>
      <p:sp>
        <p:nvSpPr>
          <p:cNvPr id="259" name="PlaceHolder 5"/>
          <p:cNvSpPr>
            <a:spLocks noGrp="1"/>
          </p:cNvSpPr>
          <p:nvPr>
            <p:ph type="title"/>
          </p:nvPr>
        </p:nvSpPr>
        <p:spPr>
          <a:xfrm>
            <a:off x="1218960" y="547200"/>
            <a:ext cx="21944880" cy="2289960"/>
          </a:xfrm>
          <a:prstGeom prst="rect">
            <a:avLst/>
          </a:prstGeom>
        </p:spPr>
        <p:txBody>
          <a:bodyPr lIns="0" tIns="0" rIns="0" bIns="0" anchor="ctr">
            <a:noAutofit/>
          </a:bodyPr>
          <a:lstStyle/>
          <a:p>
            <a:r>
              <a:rPr lang="en-US" sz="1800" b="0" strike="noStrike" spc="-1">
                <a:solidFill>
                  <a:srgbClr val="FFFFFF"/>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 name="CustomShape 1"/>
          <p:cNvSpPr/>
          <p:nvPr/>
        </p:nvSpPr>
        <p:spPr>
          <a:xfrm>
            <a:off x="1778040" y="-3240"/>
            <a:ext cx="413280" cy="48240"/>
          </a:xfrm>
          <a:prstGeom prst="rect">
            <a:avLst/>
          </a:prstGeom>
          <a:solidFill>
            <a:srgbClr val="DE411B"/>
          </a:solidFill>
          <a:ln w="12600">
            <a:noFill/>
          </a:ln>
        </p:spPr>
        <p:style>
          <a:lnRef idx="0">
            <a:scrgbClr r="0" g="0" b="0"/>
          </a:lnRef>
          <a:fillRef idx="0">
            <a:scrgbClr r="0" g="0" b="0"/>
          </a:fillRef>
          <a:effectRef idx="0">
            <a:scrgbClr r="0" g="0" b="0"/>
          </a:effectRef>
          <a:fontRef idx="minor"/>
        </p:style>
      </p:sp>
      <p:sp>
        <p:nvSpPr>
          <p:cNvPr id="297" name="CustomShape 2"/>
          <p:cNvSpPr/>
          <p:nvPr/>
        </p:nvSpPr>
        <p:spPr>
          <a:xfrm>
            <a:off x="673920" y="13307040"/>
            <a:ext cx="21322440" cy="307440"/>
          </a:xfrm>
          <a:prstGeom prst="rect">
            <a:avLst/>
          </a:prstGeom>
          <a:noFill/>
          <a:ln w="12600">
            <a:noFill/>
          </a:ln>
        </p:spPr>
        <p:style>
          <a:lnRef idx="0">
            <a:scrgbClr r="0" g="0" b="0"/>
          </a:lnRef>
          <a:fillRef idx="0">
            <a:scrgbClr r="0" g="0" b="0"/>
          </a:fillRef>
          <a:effectRef idx="0">
            <a:scrgbClr r="0" g="0" b="0"/>
          </a:effectRef>
          <a:fontRef idx="minor"/>
        </p:style>
        <p:txBody>
          <a:bodyPr lIns="71280" tIns="71280" rIns="71280" bIns="71280" anchor="ctr">
            <a:spAutoFit/>
          </a:bodyPr>
          <a:lstStyle/>
          <a:p>
            <a:pPr>
              <a:lnSpc>
                <a:spcPct val="90000"/>
              </a:lnSpc>
              <a:tabLst>
                <a:tab pos="0" algn="l"/>
              </a:tabLst>
            </a:pPr>
            <a:r>
              <a:rPr lang="en-GB" sz="1200" b="1" strike="noStrike" cap="all" spc="117">
                <a:solidFill>
                  <a:srgbClr val="929292"/>
                </a:solidFill>
                <a:latin typeface="Arial"/>
              </a:rPr>
              <a:t>Client name </a:t>
            </a:r>
            <a:r>
              <a:rPr lang="en-GB" sz="1200" b="0" strike="noStrike" cap="all" spc="117">
                <a:solidFill>
                  <a:srgbClr val="929292"/>
                </a:solidFill>
                <a:latin typeface="Helvetica Light"/>
                <a:ea typeface="Helvetica Light"/>
              </a:rPr>
              <a:t>// </a:t>
            </a:r>
            <a:r>
              <a:rPr lang="en-GB" sz="1200" b="1" strike="noStrike" cap="all" spc="117">
                <a:solidFill>
                  <a:srgbClr val="929292"/>
                </a:solidFill>
                <a:latin typeface="Arial"/>
                <a:ea typeface="Helvetica Light"/>
              </a:rPr>
              <a:t> </a:t>
            </a:r>
            <a:r>
              <a:rPr lang="en-GB" sz="1200" b="0" strike="noStrike" cap="all" spc="117">
                <a:solidFill>
                  <a:srgbClr val="929292"/>
                </a:solidFill>
                <a:latin typeface="Helvetica Light"/>
                <a:ea typeface="Helvetica Light"/>
              </a:rPr>
              <a:t>proposal  //  © Copyright 2021 Endava  //  Confidential and Proprietary  //  Version 1.0</a:t>
            </a:r>
            <a:endParaRPr lang="en-US" sz="1200" b="0" strike="noStrike" spc="-1">
              <a:latin typeface="Arial"/>
            </a:endParaRPr>
          </a:p>
        </p:txBody>
      </p:sp>
      <p:pic>
        <p:nvPicPr>
          <p:cNvPr id="298" name="Picture 6"/>
          <p:cNvPicPr/>
          <p:nvPr/>
        </p:nvPicPr>
        <p:blipFill>
          <a:blip r:embed="rId14"/>
          <a:stretch/>
        </p:blipFill>
        <p:spPr>
          <a:xfrm>
            <a:off x="97560" y="13292280"/>
            <a:ext cx="430200" cy="320400"/>
          </a:xfrm>
          <a:prstGeom prst="rect">
            <a:avLst/>
          </a:prstGeom>
          <a:ln>
            <a:noFill/>
          </a:ln>
        </p:spPr>
      </p:pic>
      <p:sp>
        <p:nvSpPr>
          <p:cNvPr id="299" name="PlaceHolder 3"/>
          <p:cNvSpPr>
            <a:spLocks noGrp="1"/>
          </p:cNvSpPr>
          <p:nvPr>
            <p:ph type="sldNum"/>
          </p:nvPr>
        </p:nvSpPr>
        <p:spPr>
          <a:xfrm>
            <a:off x="23932800" y="13289400"/>
            <a:ext cx="339840" cy="342720"/>
          </a:xfrm>
          <a:prstGeom prst="rect">
            <a:avLst/>
          </a:prstGeom>
        </p:spPr>
        <p:txBody>
          <a:bodyPr lIns="50760" tIns="50760" rIns="50760" bIns="50760">
            <a:noAutofit/>
          </a:bodyPr>
          <a:lstStyle/>
          <a:p>
            <a:pPr algn="r">
              <a:lnSpc>
                <a:spcPct val="100000"/>
              </a:lnSpc>
              <a:tabLst>
                <a:tab pos="0" algn="l"/>
              </a:tabLst>
            </a:pPr>
            <a:fld id="{5E1F05EC-1E2A-4D09-8E08-7694A5D9D693}" type="slidenum">
              <a:rPr lang="en-US" sz="1600" b="1" strike="noStrike" spc="-1">
                <a:solidFill>
                  <a:srgbClr val="000000"/>
                </a:solidFill>
                <a:latin typeface="Arial"/>
              </a:rPr>
              <a:t>‹#›</a:t>
            </a:fld>
            <a:endParaRPr lang="en-US" sz="1600" b="0" strike="noStrike" spc="-1">
              <a:latin typeface="Times New Roman"/>
            </a:endParaRPr>
          </a:p>
        </p:txBody>
      </p:sp>
      <p:sp>
        <p:nvSpPr>
          <p:cNvPr id="300" name="PlaceHolder 4"/>
          <p:cNvSpPr>
            <a:spLocks noGrp="1"/>
          </p:cNvSpPr>
          <p:nvPr>
            <p:ph type="body"/>
          </p:nvPr>
        </p:nvSpPr>
        <p:spPr>
          <a:xfrm>
            <a:off x="1703160" y="-3643920"/>
            <a:ext cx="4894560" cy="8097840"/>
          </a:xfrm>
          <a:prstGeom prst="rect">
            <a:avLst/>
          </a:prstGeom>
        </p:spPr>
        <p:txBody>
          <a:bodyPr lIns="71280" tIns="71280" rIns="71280" bIns="71280" anchor="ctr">
            <a:noAutofit/>
          </a:bodyPr>
          <a:lstStyle/>
          <a:p>
            <a:pPr>
              <a:lnSpc>
                <a:spcPct val="100000"/>
              </a:lnSpc>
              <a:spcBef>
                <a:spcPts val="2999"/>
              </a:spcBef>
              <a:tabLst>
                <a:tab pos="0" algn="l"/>
              </a:tabLst>
            </a:pPr>
            <a:r>
              <a:rPr lang="en-US" sz="1600" b="1" strike="noStrike" spc="-1">
                <a:solidFill>
                  <a:srgbClr val="929292"/>
                </a:solidFill>
                <a:latin typeface="Arial"/>
              </a:rPr>
              <a:t>Client Name  </a:t>
            </a:r>
            <a:r>
              <a:rPr lang="en-US" sz="1600" b="0" strike="noStrike" spc="-1">
                <a:solidFill>
                  <a:srgbClr val="929292"/>
                </a:solidFill>
                <a:latin typeface="Arial"/>
                <a:ea typeface="Arial"/>
              </a:rPr>
              <a:t>Presentation Title  - </a:t>
            </a:r>
            <a:r>
              <a:rPr lang="en-US" sz="1600" b="0" strike="noStrike" spc="-1">
                <a:solidFill>
                  <a:srgbClr val="5E5E5E"/>
                </a:solidFill>
                <a:latin typeface="Arial"/>
                <a:ea typeface="Arial"/>
              </a:rPr>
              <a:t> </a:t>
            </a:r>
            <a:r>
              <a:rPr lang="en-US" sz="1600" b="1" strike="noStrike" spc="-1">
                <a:solidFill>
                  <a:srgbClr val="DE411B"/>
                </a:solidFill>
                <a:latin typeface="Arial"/>
                <a:ea typeface="Arial"/>
              </a:rPr>
              <a:t>1. Chapter Name</a:t>
            </a:r>
            <a:endParaRPr lang="en-US" sz="1600" b="0" strike="noStrike" spc="-1">
              <a:solidFill>
                <a:srgbClr val="5E5E5E"/>
              </a:solidFill>
              <a:latin typeface="Arial"/>
            </a:endParaRPr>
          </a:p>
        </p:txBody>
      </p:sp>
      <p:sp>
        <p:nvSpPr>
          <p:cNvPr id="301" name="PlaceHolder 5"/>
          <p:cNvSpPr>
            <a:spLocks noGrp="1"/>
          </p:cNvSpPr>
          <p:nvPr>
            <p:ph type="title"/>
          </p:nvPr>
        </p:nvSpPr>
        <p:spPr>
          <a:xfrm>
            <a:off x="1218960" y="547200"/>
            <a:ext cx="21944880" cy="2289960"/>
          </a:xfrm>
          <a:prstGeom prst="rect">
            <a:avLst/>
          </a:prstGeom>
        </p:spPr>
        <p:txBody>
          <a:bodyPr lIns="0" tIns="0" rIns="0" bIns="0" anchor="ctr">
            <a:noAutofit/>
          </a:bodyPr>
          <a:lstStyle/>
          <a:p>
            <a:r>
              <a:rPr lang="en-US" sz="1800" b="0" strike="noStrike" spc="-1">
                <a:solidFill>
                  <a:srgbClr val="FFFFFF"/>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8" name="CustomShape 1"/>
          <p:cNvSpPr/>
          <p:nvPr/>
        </p:nvSpPr>
        <p:spPr>
          <a:xfrm>
            <a:off x="1778040" y="-3240"/>
            <a:ext cx="413280" cy="48240"/>
          </a:xfrm>
          <a:prstGeom prst="rect">
            <a:avLst/>
          </a:prstGeom>
          <a:solidFill>
            <a:srgbClr val="DE411B"/>
          </a:solidFill>
          <a:ln w="12600">
            <a:noFill/>
          </a:ln>
        </p:spPr>
        <p:style>
          <a:lnRef idx="0">
            <a:scrgbClr r="0" g="0" b="0"/>
          </a:lnRef>
          <a:fillRef idx="0">
            <a:scrgbClr r="0" g="0" b="0"/>
          </a:fillRef>
          <a:effectRef idx="0">
            <a:scrgbClr r="0" g="0" b="0"/>
          </a:effectRef>
          <a:fontRef idx="minor"/>
        </p:style>
      </p:sp>
      <p:sp>
        <p:nvSpPr>
          <p:cNvPr id="339" name="CustomShape 2"/>
          <p:cNvSpPr/>
          <p:nvPr/>
        </p:nvSpPr>
        <p:spPr>
          <a:xfrm>
            <a:off x="673920" y="13307040"/>
            <a:ext cx="21322440" cy="307440"/>
          </a:xfrm>
          <a:prstGeom prst="rect">
            <a:avLst/>
          </a:prstGeom>
          <a:noFill/>
          <a:ln w="12600">
            <a:noFill/>
          </a:ln>
        </p:spPr>
        <p:style>
          <a:lnRef idx="0">
            <a:scrgbClr r="0" g="0" b="0"/>
          </a:lnRef>
          <a:fillRef idx="0">
            <a:scrgbClr r="0" g="0" b="0"/>
          </a:fillRef>
          <a:effectRef idx="0">
            <a:scrgbClr r="0" g="0" b="0"/>
          </a:effectRef>
          <a:fontRef idx="minor"/>
        </p:style>
        <p:txBody>
          <a:bodyPr lIns="71280" tIns="71280" rIns="71280" bIns="71280" anchor="ctr">
            <a:spAutoFit/>
          </a:bodyPr>
          <a:lstStyle/>
          <a:p>
            <a:pPr>
              <a:lnSpc>
                <a:spcPct val="90000"/>
              </a:lnSpc>
              <a:tabLst>
                <a:tab pos="0" algn="l"/>
              </a:tabLst>
            </a:pPr>
            <a:r>
              <a:rPr lang="en-GB" sz="1200" b="1" strike="noStrike" cap="all" spc="117">
                <a:solidFill>
                  <a:srgbClr val="929292"/>
                </a:solidFill>
                <a:latin typeface="Arial"/>
              </a:rPr>
              <a:t>Client name </a:t>
            </a:r>
            <a:r>
              <a:rPr lang="en-GB" sz="1200" b="0" strike="noStrike" cap="all" spc="117">
                <a:solidFill>
                  <a:srgbClr val="929292"/>
                </a:solidFill>
                <a:latin typeface="Helvetica Light"/>
                <a:ea typeface="Helvetica Light"/>
              </a:rPr>
              <a:t>// </a:t>
            </a:r>
            <a:r>
              <a:rPr lang="en-GB" sz="1200" b="1" strike="noStrike" cap="all" spc="117">
                <a:solidFill>
                  <a:srgbClr val="929292"/>
                </a:solidFill>
                <a:latin typeface="Arial"/>
                <a:ea typeface="Helvetica Light"/>
              </a:rPr>
              <a:t> </a:t>
            </a:r>
            <a:r>
              <a:rPr lang="en-GB" sz="1200" b="0" strike="noStrike" cap="all" spc="117">
                <a:solidFill>
                  <a:srgbClr val="929292"/>
                </a:solidFill>
                <a:latin typeface="Helvetica Light"/>
                <a:ea typeface="Helvetica Light"/>
              </a:rPr>
              <a:t>proposal  //  © Copyright 2021 Endava  //  Confidential and Proprietary  //  Version 1.0</a:t>
            </a:r>
            <a:endParaRPr lang="en-US" sz="1200" b="0" strike="noStrike" spc="-1">
              <a:latin typeface="Arial"/>
            </a:endParaRPr>
          </a:p>
        </p:txBody>
      </p:sp>
      <p:pic>
        <p:nvPicPr>
          <p:cNvPr id="340" name="Picture 6"/>
          <p:cNvPicPr/>
          <p:nvPr/>
        </p:nvPicPr>
        <p:blipFill>
          <a:blip r:embed="rId14"/>
          <a:stretch/>
        </p:blipFill>
        <p:spPr>
          <a:xfrm>
            <a:off x="97560" y="13292280"/>
            <a:ext cx="430200" cy="320400"/>
          </a:xfrm>
          <a:prstGeom prst="rect">
            <a:avLst/>
          </a:prstGeom>
          <a:ln>
            <a:noFill/>
          </a:ln>
        </p:spPr>
      </p:pic>
      <p:sp>
        <p:nvSpPr>
          <p:cNvPr id="341" name="PlaceHolder 3"/>
          <p:cNvSpPr>
            <a:spLocks noGrp="1"/>
          </p:cNvSpPr>
          <p:nvPr>
            <p:ph type="title"/>
          </p:nvPr>
        </p:nvSpPr>
        <p:spPr>
          <a:xfrm>
            <a:off x="1676520" y="730080"/>
            <a:ext cx="21030840" cy="2650680"/>
          </a:xfrm>
          <a:prstGeom prst="rect">
            <a:avLst/>
          </a:prstGeom>
        </p:spPr>
        <p:txBody>
          <a:bodyPr anchor="ctr">
            <a:noAutofit/>
          </a:bodyPr>
          <a:lstStyle/>
          <a:p>
            <a:pPr>
              <a:lnSpc>
                <a:spcPct val="70000"/>
              </a:lnSpc>
              <a:tabLst>
                <a:tab pos="0" algn="l"/>
              </a:tabLst>
            </a:pPr>
            <a:r>
              <a:rPr lang="en-GB" sz="7000" b="1" strike="noStrike" spc="-211">
                <a:solidFill>
                  <a:srgbClr val="000000"/>
                </a:solidFill>
                <a:latin typeface="Arial"/>
              </a:rPr>
              <a:t>Click to edit Master title style</a:t>
            </a:r>
            <a:endParaRPr lang="en-US" sz="7000" b="0" strike="noStrike" spc="-1">
              <a:solidFill>
                <a:srgbClr val="FFFFFF"/>
              </a:solidFill>
              <a:latin typeface="Arial"/>
            </a:endParaRPr>
          </a:p>
        </p:txBody>
      </p:sp>
      <p:sp>
        <p:nvSpPr>
          <p:cNvPr id="342" name="PlaceHolder 4"/>
          <p:cNvSpPr>
            <a:spLocks noGrp="1"/>
          </p:cNvSpPr>
          <p:nvPr>
            <p:ph type="sldNum"/>
          </p:nvPr>
        </p:nvSpPr>
        <p:spPr>
          <a:xfrm>
            <a:off x="23932800" y="13289400"/>
            <a:ext cx="339840" cy="342720"/>
          </a:xfrm>
          <a:prstGeom prst="rect">
            <a:avLst/>
          </a:prstGeom>
        </p:spPr>
        <p:txBody>
          <a:bodyPr lIns="50760" tIns="50760" rIns="50760" bIns="50760">
            <a:noAutofit/>
          </a:bodyPr>
          <a:lstStyle/>
          <a:p>
            <a:pPr algn="r">
              <a:lnSpc>
                <a:spcPct val="100000"/>
              </a:lnSpc>
              <a:tabLst>
                <a:tab pos="0" algn="l"/>
              </a:tabLst>
            </a:pPr>
            <a:fld id="{BD2290E1-B1D4-403A-998A-BDF1F68F5093}" type="slidenum">
              <a:rPr lang="en-RO" sz="1600" b="1" strike="noStrike" spc="-1">
                <a:solidFill>
                  <a:srgbClr val="000000"/>
                </a:solidFill>
                <a:latin typeface="Arial"/>
              </a:rPr>
              <a:t>‹#›</a:t>
            </a:fld>
            <a:endParaRPr lang="en-US" sz="1600" b="0" strike="noStrike" spc="-1">
              <a:latin typeface="Times New Roman"/>
            </a:endParaRPr>
          </a:p>
        </p:txBody>
      </p:sp>
      <p:sp>
        <p:nvSpPr>
          <p:cNvPr id="343" name="PlaceHolder 5"/>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5E5E5E"/>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5E5E5E"/>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5E5E5E"/>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5E5E5E"/>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5E5E5E"/>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5E5E5E"/>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5E5E5E"/>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n7.org/linux/man-pages/man2/write.2.html" TargetMode="External"/><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7.png"/><Relationship Id="rId5" Type="http://schemas.openxmlformats.org/officeDocument/2006/relationships/hyperlink" Target="https://man7.org/linux/man-pages/man2/accept.2.html" TargetMode="External"/><Relationship Id="rId4" Type="http://schemas.openxmlformats.org/officeDocument/2006/relationships/hyperlink" Target="https://man7.org/linux/man-pages/man2/recv.2.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olesbury/nogil/"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hyperlink" Target="https://docs.python.org/3/glossary.html#term-method-resolution-order" TargetMode="External"/><Relationship Id="rId5" Type="http://schemas.openxmlformats.org/officeDocument/2006/relationships/hyperlink" Target="https://dl.acm.org/doi/10.1145/3243176.3243195" TargetMode="External"/><Relationship Id="rId4" Type="http://schemas.openxmlformats.org/officeDocument/2006/relationships/hyperlink" Target="https://github.com/microsoft/mimalloc"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colesbury/nogil/" TargetMode="External"/><Relationship Id="rId3" Type="http://schemas.openxmlformats.org/officeDocument/2006/relationships/hyperlink" Target="https://www.backblaze.com/blog/the-python-gil-past-present-and-future/" TargetMode="External"/><Relationship Id="rId7" Type="http://schemas.openxmlformats.org/officeDocument/2006/relationships/hyperlink" Target="https://github.com/faster-cpython"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hyperlink" Target="https://docs.google.com/document/d/18CXhDb1ygxg-YXNBJNzfzZsDFosB5e6BfnXLlejd9l0/edit" TargetMode="External"/><Relationship Id="rId5" Type="http://schemas.openxmlformats.org/officeDocument/2006/relationships/hyperlink" Target="https://lukasz.langa.pl/5d044f91-49c1-4170-aed1-62b6763e6ad0/" TargetMode="External"/><Relationship Id="rId4" Type="http://schemas.openxmlformats.org/officeDocument/2006/relationships/hyperlink" Target="https://tenthousandmeters.com/blog/python-behind-the-scenes-13-the-gil-and-its-effects-on-python-multithreading/" TargetMode="External"/><Relationship Id="rId9" Type="http://schemas.openxmlformats.org/officeDocument/2006/relationships/hyperlink" Target="https://github.com/larryhastings/gilectom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hyperlink" Target="https://tenthousandmeters.com/blog/python-behind-the-scenes-3-stepping-through-the-cpython-source-code/" TargetMode="External"/><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tenthousandmeters.com/blog/python-behind-the-scenes-4-how-python-bytecode-is-executed/" TargetMode="External"/><Relationship Id="rId4" Type="http://schemas.openxmlformats.org/officeDocument/2006/relationships/hyperlink" Target="https://tenthousandmeters.com/blog/python-behind-the-scenes-2-how-the-cpython-compiler-work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CustomShape 1"/>
          <p:cNvSpPr/>
          <p:nvPr/>
        </p:nvSpPr>
        <p:spPr>
          <a:xfrm>
            <a:off x="3111840" y="9518040"/>
            <a:ext cx="14243760" cy="34848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spAutoFit/>
          </a:bodyPr>
          <a:lstStyle/>
          <a:p>
            <a:pPr>
              <a:lnSpc>
                <a:spcPct val="90000"/>
              </a:lnSpc>
              <a:tabLst>
                <a:tab pos="0" algn="l"/>
              </a:tabLst>
            </a:pPr>
            <a:r>
              <a:rPr lang="en-US" sz="1800" b="1" strike="noStrike" cap="all" spc="180" dirty="0" err="1">
                <a:solidFill>
                  <a:srgbClr val="FFFFFF"/>
                </a:solidFill>
                <a:latin typeface="Arial"/>
              </a:rPr>
              <a:t>pYTHON</a:t>
            </a:r>
            <a:r>
              <a:rPr lang="en-US" sz="1800" b="1" strike="noStrike" cap="all" spc="180" dirty="0">
                <a:solidFill>
                  <a:srgbClr val="FFFFFF"/>
                </a:solidFill>
                <a:latin typeface="Arial"/>
              </a:rPr>
              <a:t> COMMUNITY</a:t>
            </a:r>
            <a:endParaRPr lang="en-US" sz="1800" b="0" strike="noStrike" spc="-1" dirty="0">
              <a:latin typeface="Arial"/>
            </a:endParaRPr>
          </a:p>
        </p:txBody>
      </p:sp>
      <p:sp>
        <p:nvSpPr>
          <p:cNvPr id="387" name="CustomShape 2"/>
          <p:cNvSpPr/>
          <p:nvPr/>
        </p:nvSpPr>
        <p:spPr>
          <a:xfrm>
            <a:off x="2991240" y="8321040"/>
            <a:ext cx="19231560" cy="964286"/>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spAutoFit/>
          </a:bodyPr>
          <a:lstStyle/>
          <a:p>
            <a:pPr>
              <a:lnSpc>
                <a:spcPct val="80000"/>
              </a:lnSpc>
              <a:tabLst>
                <a:tab pos="0" algn="l"/>
              </a:tabLst>
            </a:pPr>
            <a:r>
              <a:rPr lang="en-GB" sz="7000" b="1" strike="noStrike" spc="-211" dirty="0">
                <a:solidFill>
                  <a:srgbClr val="FFFFFF"/>
                </a:solidFill>
                <a:latin typeface="Arial"/>
              </a:rPr>
              <a:t>Introduction to GIL</a:t>
            </a:r>
            <a:endParaRPr lang="en-US" sz="7000" b="0" strike="noStrike" spc="-1" dirty="0">
              <a:latin typeface="Arial"/>
            </a:endParaRPr>
          </a:p>
        </p:txBody>
      </p:sp>
      <p:pic>
        <p:nvPicPr>
          <p:cNvPr id="388" name="Image" descr="Image"/>
          <p:cNvPicPr/>
          <p:nvPr/>
        </p:nvPicPr>
        <p:blipFill>
          <a:blip r:embed="rId2"/>
          <a:stretch/>
        </p:blipFill>
        <p:spPr>
          <a:xfrm>
            <a:off x="2391840" y="6159600"/>
            <a:ext cx="2716200" cy="914040"/>
          </a:xfrm>
          <a:prstGeom prst="rect">
            <a:avLst/>
          </a:prstGeom>
          <a:ln w="12600">
            <a:noFill/>
          </a:ln>
        </p:spPr>
      </p:pic>
      <p:sp>
        <p:nvSpPr>
          <p:cNvPr id="389" name="CustomShape 3"/>
          <p:cNvSpPr/>
          <p:nvPr/>
        </p:nvSpPr>
        <p:spPr>
          <a:xfrm>
            <a:off x="3111840" y="7849800"/>
            <a:ext cx="413280" cy="482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p14:dur="10"/>
    </mc:Choice>
    <mc:Fallback xmlns="" xmlns:p15="http://schemas.microsoft.com/office/powerpoint/2012/main">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3" name="Table 1"/>
          <p:cNvGraphicFramePr/>
          <p:nvPr/>
        </p:nvGraphicFramePr>
        <p:xfrm>
          <a:off x="1787400" y="2765520"/>
          <a:ext cx="20934000" cy="3164040"/>
        </p:xfrm>
        <a:graphic>
          <a:graphicData uri="http://schemas.openxmlformats.org/drawingml/2006/table">
            <a:tbl>
              <a:tblPr/>
              <a:tblGrid>
                <a:gridCol w="18807480">
                  <a:extLst>
                    <a:ext uri="{9D8B030D-6E8A-4147-A177-3AD203B41FA5}">
                      <a16:colId xmlns:a16="http://schemas.microsoft.com/office/drawing/2014/main" val="20000"/>
                    </a:ext>
                  </a:extLst>
                </a:gridCol>
                <a:gridCol w="2126520">
                  <a:extLst>
                    <a:ext uri="{9D8B030D-6E8A-4147-A177-3AD203B41FA5}">
                      <a16:colId xmlns:a16="http://schemas.microsoft.com/office/drawing/2014/main" val="20001"/>
                    </a:ext>
                  </a:extLst>
                </a:gridCol>
              </a:tblGrid>
              <a:tr h="61128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2552760">
                <a:tc>
                  <a:txBody>
                    <a:bodyPr/>
                    <a:lstStyle/>
                    <a:p>
                      <a:pPr algn="ctr">
                        <a:lnSpc>
                          <a:spcPct val="100000"/>
                        </a:lnSpc>
                        <a:buClr>
                          <a:srgbClr val="000305"/>
                        </a:buClr>
                        <a:buFont typeface="Arial"/>
                        <a:buAutoNum type="arabicPeriod"/>
                      </a:pPr>
                      <a:r>
                        <a:rPr lang="en-US" sz="3200" b="0" strike="noStrike" spc="-1">
                          <a:solidFill>
                            <a:srgbClr val="000305"/>
                          </a:solidFill>
                          <a:latin typeface="Trebuchet MS"/>
                        </a:rPr>
                        <a:t>Release the GIL</a:t>
                      </a:r>
                      <a:endParaRPr lang="en-US" sz="3200" b="0" strike="noStrike" spc="-1">
                        <a:latin typeface="Arial"/>
                      </a:endParaRPr>
                    </a:p>
                    <a:p>
                      <a:pPr algn="ctr">
                        <a:lnSpc>
                          <a:spcPct val="100000"/>
                        </a:lnSpc>
                        <a:buClr>
                          <a:srgbClr val="000305"/>
                        </a:buClr>
                        <a:buFont typeface="Arial"/>
                        <a:buAutoNum type="arabicPeriod"/>
                      </a:pPr>
                      <a:r>
                        <a:rPr lang="en-US" sz="3200" b="0" strike="noStrike" spc="-1">
                          <a:solidFill>
                            <a:srgbClr val="000305"/>
                          </a:solidFill>
                          <a:latin typeface="Trebuchet MS"/>
                        </a:rPr>
                        <a:t>Perform the operation, e.g. </a:t>
                      </a:r>
                      <a:r>
                        <a:rPr lang="en-US" sz="3200" b="0" u="sng" strike="noStrike" spc="-1">
                          <a:solidFill>
                            <a:srgbClr val="285078"/>
                          </a:solidFill>
                          <a:uFillTx/>
                          <a:latin typeface="Trebuchet MS"/>
                          <a:hlinkClick r:id="rId3"/>
                        </a:rPr>
                        <a:t>write()</a:t>
                      </a:r>
                      <a:r>
                        <a:rPr lang="en-US" sz="3200" b="0" strike="noStrike" spc="-1">
                          <a:solidFill>
                            <a:srgbClr val="000305"/>
                          </a:solidFill>
                          <a:latin typeface="Trebuchet MS"/>
                        </a:rPr>
                        <a:t>, </a:t>
                      </a:r>
                      <a:r>
                        <a:rPr lang="en-US" sz="3200" b="0" u="sng" strike="noStrike" spc="-1">
                          <a:solidFill>
                            <a:srgbClr val="285078"/>
                          </a:solidFill>
                          <a:uFillTx/>
                          <a:latin typeface="Trebuchet MS"/>
                          <a:hlinkClick r:id="rId4"/>
                        </a:rPr>
                        <a:t>recv()</a:t>
                      </a:r>
                      <a:r>
                        <a:rPr lang="en-US" sz="3200" b="0" strike="noStrike" spc="-1">
                          <a:solidFill>
                            <a:srgbClr val="000305"/>
                          </a:solidFill>
                          <a:latin typeface="Trebuchet MS"/>
                        </a:rPr>
                        <a:t>, </a:t>
                      </a:r>
                      <a:r>
                        <a:rPr lang="en-US" sz="3200" b="0" u="sng" strike="noStrike" spc="-1">
                          <a:solidFill>
                            <a:srgbClr val="285078"/>
                          </a:solidFill>
                          <a:uFillTx/>
                          <a:latin typeface="Trebuchet MS"/>
                          <a:hlinkClick r:id="rId5"/>
                        </a:rPr>
                        <a:t>accept()</a:t>
                      </a:r>
                      <a:endParaRPr lang="en-US" sz="3200" b="0" strike="noStrike" spc="-1">
                        <a:latin typeface="Arial"/>
                      </a:endParaRPr>
                    </a:p>
                    <a:p>
                      <a:pPr algn="ctr">
                        <a:lnSpc>
                          <a:spcPct val="100000"/>
                        </a:lnSpc>
                        <a:buClr>
                          <a:srgbClr val="000305"/>
                        </a:buClr>
                        <a:buFont typeface="Arial"/>
                        <a:buAutoNum type="arabicPeriod"/>
                      </a:pPr>
                      <a:r>
                        <a:rPr lang="en-US" sz="3200" b="0" strike="noStrike" spc="-1">
                          <a:solidFill>
                            <a:srgbClr val="000305"/>
                          </a:solidFill>
                          <a:latin typeface="Trebuchet MS"/>
                        </a:rPr>
                        <a:t>Acquire the GIL</a:t>
                      </a:r>
                      <a:endParaRPr lang="en-US" sz="3200" b="0" strike="noStrike" spc="-1">
                        <a:latin typeface="Arial"/>
                      </a:endParaRP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24" name="CustomShape 2"/>
          <p:cNvSpPr/>
          <p:nvPr/>
        </p:nvSpPr>
        <p:spPr>
          <a:xfrm>
            <a:off x="179820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
        <p:nvSpPr>
          <p:cNvPr id="425" name="CustomShape 3"/>
          <p:cNvSpPr/>
          <p:nvPr/>
        </p:nvSpPr>
        <p:spPr>
          <a:xfrm>
            <a:off x="1717920" y="1945440"/>
            <a:ext cx="13740480" cy="7603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US" sz="5400" b="0" strike="noStrike" spc="-1">
                <a:solidFill>
                  <a:srgbClr val="000000"/>
                </a:solidFill>
                <a:latin typeface="Arial"/>
              </a:rPr>
              <a:t>CPython I/O implementation pattern </a:t>
            </a:r>
            <a:endParaRPr lang="en-US" sz="5400" b="0" strike="noStrike" spc="-1">
              <a:latin typeface="Arial"/>
            </a:endParaRPr>
          </a:p>
        </p:txBody>
      </p:sp>
      <p:graphicFrame>
        <p:nvGraphicFramePr>
          <p:cNvPr id="426" name="Table 4"/>
          <p:cNvGraphicFramePr/>
          <p:nvPr/>
        </p:nvGraphicFramePr>
        <p:xfrm>
          <a:off x="1703160" y="6147000"/>
          <a:ext cx="20934000" cy="3164040"/>
        </p:xfrm>
        <a:graphic>
          <a:graphicData uri="http://schemas.openxmlformats.org/drawingml/2006/table">
            <a:tbl>
              <a:tblPr/>
              <a:tblGrid>
                <a:gridCol w="18807480">
                  <a:extLst>
                    <a:ext uri="{9D8B030D-6E8A-4147-A177-3AD203B41FA5}">
                      <a16:colId xmlns:a16="http://schemas.microsoft.com/office/drawing/2014/main" val="20000"/>
                    </a:ext>
                  </a:extLst>
                </a:gridCol>
                <a:gridCol w="2126520">
                  <a:extLst>
                    <a:ext uri="{9D8B030D-6E8A-4147-A177-3AD203B41FA5}">
                      <a16:colId xmlns:a16="http://schemas.microsoft.com/office/drawing/2014/main" val="20001"/>
                    </a:ext>
                  </a:extLst>
                </a:gridCol>
              </a:tblGrid>
              <a:tr h="62964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253440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pic>
        <p:nvPicPr>
          <p:cNvPr id="427" name="Picture 5"/>
          <p:cNvPicPr/>
          <p:nvPr/>
        </p:nvPicPr>
        <p:blipFill>
          <a:blip r:embed="rId6"/>
          <a:stretch/>
        </p:blipFill>
        <p:spPr>
          <a:xfrm>
            <a:off x="2632320" y="6309360"/>
            <a:ext cx="17484120" cy="389268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8" name="Table 1"/>
          <p:cNvGraphicFramePr/>
          <p:nvPr/>
        </p:nvGraphicFramePr>
        <p:xfrm>
          <a:off x="1703160" y="1617840"/>
          <a:ext cx="18462600" cy="10998360"/>
        </p:xfrm>
        <a:graphic>
          <a:graphicData uri="http://schemas.openxmlformats.org/drawingml/2006/table">
            <a:tbl>
              <a:tblPr/>
              <a:tblGrid>
                <a:gridCol w="16587360">
                  <a:extLst>
                    <a:ext uri="{9D8B030D-6E8A-4147-A177-3AD203B41FA5}">
                      <a16:colId xmlns:a16="http://schemas.microsoft.com/office/drawing/2014/main" val="20000"/>
                    </a:ext>
                  </a:extLst>
                </a:gridCol>
                <a:gridCol w="1875240">
                  <a:extLst>
                    <a:ext uri="{9D8B030D-6E8A-4147-A177-3AD203B41FA5}">
                      <a16:colId xmlns:a16="http://schemas.microsoft.com/office/drawing/2014/main" val="20001"/>
                    </a:ext>
                  </a:extLst>
                </a:gridCol>
              </a:tblGrid>
              <a:tr h="66564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9945000">
                <a:tc>
                  <a:txBody>
                    <a:bodyPr/>
                    <a:lstStyle/>
                    <a:p>
                      <a:pPr>
                        <a:lnSpc>
                          <a:spcPct val="100000"/>
                        </a:lnSpc>
                        <a:tabLst>
                          <a:tab pos="0" algn="l"/>
                        </a:tabLst>
                      </a:pPr>
                      <a:r>
                        <a:rPr lang="en-US" sz="2800" b="1" strike="noStrike" spc="-1">
                          <a:solidFill>
                            <a:srgbClr val="007020"/>
                          </a:solidFill>
                          <a:latin typeface="Arial"/>
                        </a:rPr>
                        <a:t>from</a:t>
                      </a:r>
                      <a:r>
                        <a:rPr lang="en-US" sz="2800" b="0" strike="noStrike" spc="-1">
                          <a:solidFill>
                            <a:srgbClr val="000000"/>
                          </a:solidFill>
                          <a:latin typeface="Arial"/>
                        </a:rPr>
                        <a:t> </a:t>
                      </a:r>
                      <a:r>
                        <a:rPr lang="en-US" sz="2800" b="1" strike="noStrike" spc="-1">
                          <a:solidFill>
                            <a:srgbClr val="0E84B5"/>
                          </a:solidFill>
                          <a:latin typeface="Arial"/>
                        </a:rPr>
                        <a:t>threading</a:t>
                      </a:r>
                      <a:r>
                        <a:rPr lang="en-US" sz="2800" b="0" strike="noStrike" spc="-1">
                          <a:solidFill>
                            <a:srgbClr val="000000"/>
                          </a:solidFill>
                          <a:latin typeface="Arial"/>
                        </a:rPr>
                        <a:t> </a:t>
                      </a:r>
                      <a:r>
                        <a:rPr lang="en-US" sz="2800" b="1" strike="noStrike" spc="-1">
                          <a:solidFill>
                            <a:srgbClr val="007020"/>
                          </a:solidFill>
                          <a:latin typeface="Arial"/>
                        </a:rPr>
                        <a:t>import</a:t>
                      </a:r>
                      <a:r>
                        <a:rPr lang="en-US" sz="2800" b="0" strike="noStrike" spc="-1">
                          <a:solidFill>
                            <a:srgbClr val="000000"/>
                          </a:solidFill>
                          <a:latin typeface="Arial"/>
                        </a:rPr>
                        <a:t> Thread </a:t>
                      </a:r>
                      <a:endParaRPr lang="en-US" sz="2800" b="0" strike="noStrike" spc="-1">
                        <a:latin typeface="Arial"/>
                      </a:endParaRPr>
                    </a:p>
                    <a:p>
                      <a:pPr>
                        <a:lnSpc>
                          <a:spcPct val="100000"/>
                        </a:lnSpc>
                        <a:tabLst>
                          <a:tab pos="0" algn="l"/>
                        </a:tabLst>
                      </a:pPr>
                      <a:r>
                        <a:rPr lang="en-US" sz="2800" b="1" strike="noStrike" spc="-1">
                          <a:solidFill>
                            <a:srgbClr val="007020"/>
                          </a:solidFill>
                          <a:latin typeface="Arial"/>
                        </a:rPr>
                        <a:t>import</a:t>
                      </a:r>
                      <a:r>
                        <a:rPr lang="en-US" sz="2800" b="0" strike="noStrike" spc="-1">
                          <a:solidFill>
                            <a:srgbClr val="000000"/>
                          </a:solidFill>
                          <a:latin typeface="Arial"/>
                        </a:rPr>
                        <a:t> </a:t>
                      </a:r>
                      <a:r>
                        <a:rPr lang="en-US" sz="2800" b="1" strike="noStrike" spc="-1">
                          <a:solidFill>
                            <a:srgbClr val="0E84B5"/>
                          </a:solidFill>
                          <a:latin typeface="Arial"/>
                        </a:rPr>
                        <a:t>socket</a:t>
                      </a:r>
                      <a:r>
                        <a:rPr lang="en-US" sz="2800" b="0" strike="noStrike" spc="-1">
                          <a:solidFill>
                            <a:srgbClr val="000000"/>
                          </a:solidFill>
                          <a:latin typeface="Arial"/>
                        </a:rPr>
                        <a:t> </a:t>
                      </a:r>
                      <a:endParaRPr lang="en-US" sz="2800" b="0" strike="noStrike" spc="-1">
                        <a:latin typeface="Arial"/>
                      </a:endParaRPr>
                    </a:p>
                    <a:p>
                      <a:pPr>
                        <a:lnSpc>
                          <a:spcPct val="100000"/>
                        </a:lnSpc>
                        <a:tabLst>
                          <a:tab pos="0" algn="l"/>
                        </a:tabLst>
                      </a:pPr>
                      <a:endParaRPr lang="en-US" sz="2800" b="0" strike="noStrike" spc="-1">
                        <a:latin typeface="Arial"/>
                      </a:endParaRPr>
                    </a:p>
                    <a:p>
                      <a:pPr>
                        <a:lnSpc>
                          <a:spcPct val="100000"/>
                        </a:lnSpc>
                        <a:tabLst>
                          <a:tab pos="0" algn="l"/>
                        </a:tabLst>
                      </a:pPr>
                      <a:r>
                        <a:rPr lang="en-US" sz="2800" b="1" strike="noStrike" spc="-1">
                          <a:solidFill>
                            <a:srgbClr val="007020"/>
                          </a:solidFill>
                          <a:latin typeface="Arial"/>
                        </a:rPr>
                        <a:t>def</a:t>
                      </a:r>
                      <a:r>
                        <a:rPr lang="en-US" sz="2800" b="0" strike="noStrike" spc="-1">
                          <a:solidFill>
                            <a:srgbClr val="000000"/>
                          </a:solidFill>
                          <a:latin typeface="Arial"/>
                        </a:rPr>
                        <a:t> </a:t>
                      </a:r>
                      <a:r>
                        <a:rPr lang="en-US" sz="2800" b="0" strike="noStrike" spc="-1">
                          <a:solidFill>
                            <a:srgbClr val="06287E"/>
                          </a:solidFill>
                          <a:latin typeface="Arial"/>
                        </a:rPr>
                        <a:t>run_server</a:t>
                      </a:r>
                      <a:r>
                        <a:rPr lang="en-US" sz="2800" b="0" strike="noStrike" spc="-1">
                          <a:solidFill>
                            <a:srgbClr val="000000"/>
                          </a:solidFill>
                          <a:latin typeface="Arial"/>
                        </a:rPr>
                        <a:t>(host</a:t>
                      </a:r>
                      <a:r>
                        <a:rPr lang="en-US" sz="2800" b="0" strike="noStrike" spc="-1">
                          <a:solidFill>
                            <a:srgbClr val="666666"/>
                          </a:solidFill>
                          <a:latin typeface="Arial"/>
                        </a:rPr>
                        <a:t>=</a:t>
                      </a:r>
                      <a:r>
                        <a:rPr lang="en-US" sz="2800" b="0" strike="noStrike" spc="-1">
                          <a:solidFill>
                            <a:srgbClr val="4070A0"/>
                          </a:solidFill>
                          <a:latin typeface="Arial"/>
                        </a:rPr>
                        <a:t>'127.0.0.1'</a:t>
                      </a:r>
                      <a:r>
                        <a:rPr lang="en-US" sz="2800" b="0" strike="noStrike" spc="-1">
                          <a:solidFill>
                            <a:srgbClr val="000000"/>
                          </a:solidFill>
                          <a:latin typeface="Arial"/>
                        </a:rPr>
                        <a:t>, port</a:t>
                      </a:r>
                      <a:r>
                        <a:rPr lang="en-US" sz="2800" b="0" strike="noStrike" spc="-1">
                          <a:solidFill>
                            <a:srgbClr val="666666"/>
                          </a:solidFill>
                          <a:latin typeface="Arial"/>
                        </a:rPr>
                        <a:t>=</a:t>
                      </a:r>
                      <a:r>
                        <a:rPr lang="en-US" sz="2800" b="0" strike="noStrike" spc="-1">
                          <a:solidFill>
                            <a:srgbClr val="208050"/>
                          </a:solidFill>
                          <a:latin typeface="Arial"/>
                        </a:rPr>
                        <a:t>33333</a:t>
                      </a:r>
                      <a:r>
                        <a:rPr lang="en-US" sz="2800" b="0" strike="noStrike" spc="-1">
                          <a:solidFill>
                            <a:srgbClr val="000000"/>
                          </a:solidFill>
                          <a:latin typeface="Arial"/>
                        </a:rPr>
                        <a:t>): </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sock </a:t>
                      </a:r>
                      <a:r>
                        <a:rPr lang="en-US" sz="2800" b="0" strike="noStrike" spc="-1">
                          <a:solidFill>
                            <a:srgbClr val="666666"/>
                          </a:solidFill>
                          <a:latin typeface="Arial"/>
                        </a:rPr>
                        <a:t>=</a:t>
                      </a:r>
                      <a:r>
                        <a:rPr lang="en-US" sz="2800" b="0" strike="noStrike" spc="-1">
                          <a:solidFill>
                            <a:srgbClr val="000000"/>
                          </a:solidFill>
                          <a:latin typeface="Arial"/>
                        </a:rPr>
                        <a:t> socket</a:t>
                      </a:r>
                      <a:r>
                        <a:rPr lang="en-US" sz="2800" b="0" strike="noStrike" spc="-1">
                          <a:solidFill>
                            <a:srgbClr val="666666"/>
                          </a:solidFill>
                          <a:latin typeface="Arial"/>
                        </a:rPr>
                        <a:t>.</a:t>
                      </a:r>
                      <a:r>
                        <a:rPr lang="en-US" sz="2800" b="0" strike="noStrike" spc="-1">
                          <a:solidFill>
                            <a:srgbClr val="000000"/>
                          </a:solidFill>
                          <a:latin typeface="Arial"/>
                        </a:rPr>
                        <a:t>socket() </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sock</a:t>
                      </a:r>
                      <a:r>
                        <a:rPr lang="en-US" sz="2800" b="0" strike="noStrike" spc="-1">
                          <a:solidFill>
                            <a:srgbClr val="666666"/>
                          </a:solidFill>
                          <a:latin typeface="Arial"/>
                        </a:rPr>
                        <a:t>.</a:t>
                      </a:r>
                      <a:r>
                        <a:rPr lang="en-US" sz="2800" b="0" strike="noStrike" spc="-1">
                          <a:solidFill>
                            <a:srgbClr val="000000"/>
                          </a:solidFill>
                          <a:latin typeface="Arial"/>
                        </a:rPr>
                        <a:t>setsockopt(socket</a:t>
                      </a:r>
                      <a:r>
                        <a:rPr lang="en-US" sz="2800" b="0" strike="noStrike" spc="-1">
                          <a:solidFill>
                            <a:srgbClr val="666666"/>
                          </a:solidFill>
                          <a:latin typeface="Arial"/>
                        </a:rPr>
                        <a:t>.</a:t>
                      </a:r>
                      <a:r>
                        <a:rPr lang="en-US" sz="2800" b="0" strike="noStrike" spc="-1">
                          <a:solidFill>
                            <a:srgbClr val="000000"/>
                          </a:solidFill>
                          <a:latin typeface="Arial"/>
                        </a:rPr>
                        <a:t>SOL_SOCKET, socket</a:t>
                      </a:r>
                      <a:r>
                        <a:rPr lang="en-US" sz="2800" b="0" strike="noStrike" spc="-1">
                          <a:solidFill>
                            <a:srgbClr val="666666"/>
                          </a:solidFill>
                          <a:latin typeface="Arial"/>
                        </a:rPr>
                        <a:t>.</a:t>
                      </a:r>
                      <a:r>
                        <a:rPr lang="en-US" sz="2800" b="0" strike="noStrike" spc="-1">
                          <a:solidFill>
                            <a:srgbClr val="000000"/>
                          </a:solidFill>
                          <a:latin typeface="Arial"/>
                        </a:rPr>
                        <a:t>SO_REUSEADDR, </a:t>
                      </a:r>
                      <a:r>
                        <a:rPr lang="en-US" sz="2800" b="0" strike="noStrike" spc="-1">
                          <a:solidFill>
                            <a:srgbClr val="208050"/>
                          </a:solidFill>
                          <a:latin typeface="Arial"/>
                        </a:rPr>
                        <a:t>1</a:t>
                      </a:r>
                      <a:r>
                        <a:rPr lang="en-US" sz="2800" b="0" strike="noStrike" spc="-1">
                          <a:solidFill>
                            <a:srgbClr val="000000"/>
                          </a:solidFill>
                          <a:latin typeface="Arial"/>
                        </a:rPr>
                        <a:t>)</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sock</a:t>
                      </a:r>
                      <a:r>
                        <a:rPr lang="en-US" sz="2800" b="0" strike="noStrike" spc="-1">
                          <a:solidFill>
                            <a:srgbClr val="666666"/>
                          </a:solidFill>
                          <a:latin typeface="Arial"/>
                        </a:rPr>
                        <a:t>.</a:t>
                      </a:r>
                      <a:r>
                        <a:rPr lang="en-US" sz="2800" b="0" strike="noStrike" spc="-1">
                          <a:solidFill>
                            <a:srgbClr val="000000"/>
                          </a:solidFill>
                          <a:latin typeface="Arial"/>
                        </a:rPr>
                        <a:t>bind((host, port)) </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sock</a:t>
                      </a:r>
                      <a:r>
                        <a:rPr lang="en-US" sz="2800" b="0" strike="noStrike" spc="-1">
                          <a:solidFill>
                            <a:srgbClr val="666666"/>
                          </a:solidFill>
                          <a:latin typeface="Arial"/>
                        </a:rPr>
                        <a:t>.</a:t>
                      </a:r>
                      <a:r>
                        <a:rPr lang="en-US" sz="2800" b="0" strike="noStrike" spc="-1">
                          <a:solidFill>
                            <a:srgbClr val="000000"/>
                          </a:solidFill>
                          <a:latin typeface="Arial"/>
                        </a:rPr>
                        <a:t>listen() </a:t>
                      </a:r>
                      <a:endParaRPr lang="en-US" sz="2800" b="0" strike="noStrike" spc="-1">
                        <a:latin typeface="Arial"/>
                      </a:endParaRPr>
                    </a:p>
                    <a:p>
                      <a:pPr>
                        <a:lnSpc>
                          <a:spcPct val="100000"/>
                        </a:lnSpc>
                        <a:tabLst>
                          <a:tab pos="0" algn="l"/>
                        </a:tabLst>
                      </a:pPr>
                      <a:r>
                        <a:rPr lang="en-US" sz="2800" b="1" strike="noStrike" spc="-1">
                          <a:solidFill>
                            <a:srgbClr val="007020"/>
                          </a:solidFill>
                          <a:latin typeface="Arial"/>
                        </a:rPr>
                        <a:t>      while</a:t>
                      </a:r>
                      <a:r>
                        <a:rPr lang="en-US" sz="2800" b="0" strike="noStrike" spc="-1">
                          <a:solidFill>
                            <a:srgbClr val="000000"/>
                          </a:solidFill>
                          <a:latin typeface="Arial"/>
                        </a:rPr>
                        <a:t> </a:t>
                      </a:r>
                      <a:r>
                        <a:rPr lang="en-US" sz="2800" b="1" strike="noStrike" spc="-1">
                          <a:solidFill>
                            <a:srgbClr val="007020"/>
                          </a:solidFill>
                          <a:latin typeface="Arial"/>
                        </a:rPr>
                        <a:t>True</a:t>
                      </a:r>
                      <a:r>
                        <a:rPr lang="en-US" sz="2800" b="0" strike="noStrike" spc="-1">
                          <a:solidFill>
                            <a:srgbClr val="000000"/>
                          </a:solidFill>
                          <a:latin typeface="Arial"/>
                        </a:rPr>
                        <a:t>:  </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client_sock, addr </a:t>
                      </a:r>
                      <a:r>
                        <a:rPr lang="en-US" sz="2800" b="0" strike="noStrike" spc="-1">
                          <a:solidFill>
                            <a:srgbClr val="666666"/>
                          </a:solidFill>
                          <a:latin typeface="Arial"/>
                        </a:rPr>
                        <a:t>=</a:t>
                      </a:r>
                      <a:r>
                        <a:rPr lang="en-US" sz="2800" b="0" strike="noStrike" spc="-1">
                          <a:solidFill>
                            <a:srgbClr val="000000"/>
                          </a:solidFill>
                          <a:latin typeface="Arial"/>
                        </a:rPr>
                        <a:t> sock</a:t>
                      </a:r>
                      <a:r>
                        <a:rPr lang="en-US" sz="2800" b="0" strike="noStrike" spc="-1">
                          <a:solidFill>
                            <a:srgbClr val="666666"/>
                          </a:solidFill>
                          <a:latin typeface="Arial"/>
                        </a:rPr>
                        <a:t>.</a:t>
                      </a:r>
                      <a:r>
                        <a:rPr lang="en-US" sz="2800" b="0" strike="noStrike" spc="-1">
                          <a:solidFill>
                            <a:srgbClr val="000000"/>
                          </a:solidFill>
                          <a:latin typeface="Arial"/>
                        </a:rPr>
                        <a:t>accept() </a:t>
                      </a:r>
                      <a:endParaRPr lang="en-US" sz="2800" b="0" strike="noStrike" spc="-1">
                        <a:latin typeface="Arial"/>
                      </a:endParaRPr>
                    </a:p>
                    <a:p>
                      <a:pPr>
                        <a:lnSpc>
                          <a:spcPct val="100000"/>
                        </a:lnSpc>
                        <a:tabLst>
                          <a:tab pos="0" algn="l"/>
                        </a:tabLst>
                      </a:pPr>
                      <a:r>
                        <a:rPr lang="en-US" sz="2800" b="0" strike="noStrike" spc="-1">
                          <a:solidFill>
                            <a:srgbClr val="007020"/>
                          </a:solidFill>
                          <a:latin typeface="Arial"/>
                        </a:rPr>
                        <a:t>          print</a:t>
                      </a:r>
                      <a:r>
                        <a:rPr lang="en-US" sz="2800" b="0" strike="noStrike" spc="-1">
                          <a:solidFill>
                            <a:srgbClr val="000000"/>
                          </a:solidFill>
                          <a:latin typeface="Arial"/>
                        </a:rPr>
                        <a:t>(</a:t>
                      </a:r>
                      <a:r>
                        <a:rPr lang="en-US" sz="2800" b="0" strike="noStrike" spc="-1">
                          <a:solidFill>
                            <a:srgbClr val="4070A0"/>
                          </a:solidFill>
                          <a:latin typeface="Arial"/>
                        </a:rPr>
                        <a:t>'Connection from'</a:t>
                      </a:r>
                      <a:r>
                        <a:rPr lang="en-US" sz="2800" b="0" strike="noStrike" spc="-1">
                          <a:solidFill>
                            <a:srgbClr val="000000"/>
                          </a:solidFill>
                          <a:latin typeface="Arial"/>
                        </a:rPr>
                        <a:t>, addr) </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Thread(target</a:t>
                      </a:r>
                      <a:r>
                        <a:rPr lang="en-US" sz="2800" b="0" strike="noStrike" spc="-1">
                          <a:solidFill>
                            <a:srgbClr val="666666"/>
                          </a:solidFill>
                          <a:latin typeface="Arial"/>
                        </a:rPr>
                        <a:t>=</a:t>
                      </a:r>
                      <a:r>
                        <a:rPr lang="en-US" sz="2800" b="0" strike="noStrike" spc="-1">
                          <a:solidFill>
                            <a:srgbClr val="000000"/>
                          </a:solidFill>
                          <a:latin typeface="Arial"/>
                        </a:rPr>
                        <a:t>handle_client, args</a:t>
                      </a:r>
                      <a:r>
                        <a:rPr lang="en-US" sz="2800" b="0" strike="noStrike" spc="-1">
                          <a:solidFill>
                            <a:srgbClr val="666666"/>
                          </a:solidFill>
                          <a:latin typeface="Arial"/>
                        </a:rPr>
                        <a:t>=</a:t>
                      </a:r>
                      <a:r>
                        <a:rPr lang="en-US" sz="2800" b="0" strike="noStrike" spc="-1">
                          <a:solidFill>
                            <a:srgbClr val="000000"/>
                          </a:solidFill>
                          <a:latin typeface="Arial"/>
                        </a:rPr>
                        <a:t>(client_sock,))</a:t>
                      </a:r>
                      <a:r>
                        <a:rPr lang="en-US" sz="2800" b="0" strike="noStrike" spc="-1">
                          <a:solidFill>
                            <a:srgbClr val="666666"/>
                          </a:solidFill>
                          <a:latin typeface="Arial"/>
                        </a:rPr>
                        <a:t>.</a:t>
                      </a:r>
                      <a:r>
                        <a:rPr lang="en-US" sz="2800" b="0" strike="noStrike" spc="-1">
                          <a:solidFill>
                            <a:srgbClr val="000000"/>
                          </a:solidFill>
                          <a:latin typeface="Arial"/>
                        </a:rPr>
                        <a:t>start()</a:t>
                      </a:r>
                      <a:endParaRPr lang="en-US" sz="2800" b="0" strike="noStrike" spc="-1">
                        <a:latin typeface="Arial"/>
                      </a:endParaRPr>
                    </a:p>
                    <a:p>
                      <a:pPr>
                        <a:lnSpc>
                          <a:spcPct val="100000"/>
                        </a:lnSpc>
                        <a:tabLst>
                          <a:tab pos="0" algn="l"/>
                        </a:tabLst>
                      </a:pPr>
                      <a:endParaRPr lang="en-US" sz="2800" b="0" strike="noStrike" spc="-1">
                        <a:latin typeface="Arial"/>
                      </a:endParaRPr>
                    </a:p>
                    <a:p>
                      <a:pPr>
                        <a:lnSpc>
                          <a:spcPct val="100000"/>
                        </a:lnSpc>
                        <a:tabLst>
                          <a:tab pos="0" algn="l"/>
                        </a:tabLst>
                      </a:pPr>
                      <a:r>
                        <a:rPr lang="en-US" sz="2800" b="1" strike="noStrike" spc="-1">
                          <a:solidFill>
                            <a:srgbClr val="007020"/>
                          </a:solidFill>
                          <a:latin typeface="Arial"/>
                        </a:rPr>
                        <a:t>def</a:t>
                      </a:r>
                      <a:r>
                        <a:rPr lang="en-US" sz="2800" b="0" strike="noStrike" spc="-1">
                          <a:solidFill>
                            <a:srgbClr val="000000"/>
                          </a:solidFill>
                          <a:latin typeface="Arial"/>
                        </a:rPr>
                        <a:t> </a:t>
                      </a:r>
                      <a:r>
                        <a:rPr lang="en-US" sz="2800" b="0" strike="noStrike" spc="-1">
                          <a:solidFill>
                            <a:srgbClr val="06287E"/>
                          </a:solidFill>
                          <a:latin typeface="Arial"/>
                        </a:rPr>
                        <a:t>handle_client</a:t>
                      </a:r>
                      <a:r>
                        <a:rPr lang="en-US" sz="2800" b="0" strike="noStrike" spc="-1">
                          <a:solidFill>
                            <a:srgbClr val="000000"/>
                          </a:solidFill>
                          <a:latin typeface="Arial"/>
                        </a:rPr>
                        <a:t>(sock): </a:t>
                      </a:r>
                      <a:endParaRPr lang="en-US" sz="2800" b="0" strike="noStrike" spc="-1">
                        <a:latin typeface="Arial"/>
                      </a:endParaRPr>
                    </a:p>
                    <a:p>
                      <a:pPr>
                        <a:lnSpc>
                          <a:spcPct val="100000"/>
                        </a:lnSpc>
                        <a:tabLst>
                          <a:tab pos="0" algn="l"/>
                        </a:tabLst>
                      </a:pPr>
                      <a:r>
                        <a:rPr lang="en-US" sz="2800" b="1" strike="noStrike" spc="-1">
                          <a:solidFill>
                            <a:srgbClr val="007020"/>
                          </a:solidFill>
                          <a:latin typeface="Arial"/>
                        </a:rPr>
                        <a:t>       while</a:t>
                      </a:r>
                      <a:r>
                        <a:rPr lang="en-US" sz="2800" b="0" strike="noStrike" spc="-1">
                          <a:solidFill>
                            <a:srgbClr val="000000"/>
                          </a:solidFill>
                          <a:latin typeface="Arial"/>
                        </a:rPr>
                        <a:t> </a:t>
                      </a:r>
                      <a:r>
                        <a:rPr lang="en-US" sz="2800" b="1" strike="noStrike" spc="-1">
                          <a:solidFill>
                            <a:srgbClr val="007020"/>
                          </a:solidFill>
                          <a:latin typeface="Arial"/>
                        </a:rPr>
                        <a:t>True</a:t>
                      </a:r>
                      <a:r>
                        <a:rPr lang="en-US" sz="2800" b="0" strike="noStrike" spc="-1">
                          <a:solidFill>
                            <a:srgbClr val="000000"/>
                          </a:solidFill>
                          <a:latin typeface="Arial"/>
                        </a:rPr>
                        <a:t>: </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received_data </a:t>
                      </a:r>
                      <a:r>
                        <a:rPr lang="en-US" sz="2800" b="0" strike="noStrike" spc="-1">
                          <a:solidFill>
                            <a:srgbClr val="666666"/>
                          </a:solidFill>
                          <a:latin typeface="Arial"/>
                        </a:rPr>
                        <a:t>=</a:t>
                      </a:r>
                      <a:r>
                        <a:rPr lang="en-US" sz="2800" b="0" strike="noStrike" spc="-1">
                          <a:solidFill>
                            <a:srgbClr val="000000"/>
                          </a:solidFill>
                          <a:latin typeface="Arial"/>
                        </a:rPr>
                        <a:t> sock</a:t>
                      </a:r>
                      <a:r>
                        <a:rPr lang="en-US" sz="2800" b="0" strike="noStrike" spc="-1">
                          <a:solidFill>
                            <a:srgbClr val="666666"/>
                          </a:solidFill>
                          <a:latin typeface="Arial"/>
                        </a:rPr>
                        <a:t>.</a:t>
                      </a:r>
                      <a:r>
                        <a:rPr lang="en-US" sz="2800" b="0" strike="noStrike" spc="-1">
                          <a:solidFill>
                            <a:srgbClr val="000000"/>
                          </a:solidFill>
                          <a:latin typeface="Arial"/>
                        </a:rPr>
                        <a:t>recv(</a:t>
                      </a:r>
                      <a:r>
                        <a:rPr lang="en-US" sz="2800" b="0" strike="noStrike" spc="-1">
                          <a:solidFill>
                            <a:srgbClr val="208050"/>
                          </a:solidFill>
                          <a:latin typeface="Arial"/>
                        </a:rPr>
                        <a:t>4096</a:t>
                      </a:r>
                      <a:r>
                        <a:rPr lang="en-US" sz="2800" b="0" strike="noStrike" spc="-1">
                          <a:solidFill>
                            <a:srgbClr val="000000"/>
                          </a:solidFill>
                          <a:latin typeface="Arial"/>
                        </a:rPr>
                        <a:t>)</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a:t>
                      </a:r>
                      <a:r>
                        <a:rPr lang="en-US" sz="2800" b="1" strike="noStrike" spc="-1">
                          <a:solidFill>
                            <a:srgbClr val="007020"/>
                          </a:solidFill>
                          <a:latin typeface="Arial"/>
                        </a:rPr>
                        <a:t>if</a:t>
                      </a:r>
                      <a:r>
                        <a:rPr lang="en-US" sz="2800" b="0" strike="noStrike" spc="-1">
                          <a:solidFill>
                            <a:srgbClr val="000000"/>
                          </a:solidFill>
                          <a:latin typeface="Arial"/>
                        </a:rPr>
                        <a:t> </a:t>
                      </a:r>
                      <a:r>
                        <a:rPr lang="en-US" sz="2800" b="1" strike="noStrike" spc="-1">
                          <a:solidFill>
                            <a:srgbClr val="007020"/>
                          </a:solidFill>
                          <a:latin typeface="Arial"/>
                        </a:rPr>
                        <a:t>not</a:t>
                      </a:r>
                      <a:r>
                        <a:rPr lang="en-US" sz="2800" b="0" strike="noStrike" spc="-1">
                          <a:solidFill>
                            <a:srgbClr val="000000"/>
                          </a:solidFill>
                          <a:latin typeface="Arial"/>
                        </a:rPr>
                        <a:t> received_data:</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a:t>
                      </a:r>
                      <a:r>
                        <a:rPr lang="en-US" sz="2800" b="1" strike="noStrike" spc="-1">
                          <a:solidFill>
                            <a:srgbClr val="007020"/>
                          </a:solidFill>
                          <a:latin typeface="Arial"/>
                        </a:rPr>
                        <a:t>break</a:t>
                      </a:r>
                      <a:r>
                        <a:rPr lang="en-US" sz="2800" b="0" strike="noStrike" spc="-1">
                          <a:solidFill>
                            <a:srgbClr val="000000"/>
                          </a:solidFill>
                          <a:latin typeface="Arial"/>
                        </a:rPr>
                        <a:t> </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sock</a:t>
                      </a:r>
                      <a:r>
                        <a:rPr lang="en-US" sz="2800" b="0" strike="noStrike" spc="-1">
                          <a:solidFill>
                            <a:srgbClr val="666666"/>
                          </a:solidFill>
                          <a:latin typeface="Arial"/>
                        </a:rPr>
                        <a:t>.</a:t>
                      </a:r>
                      <a:r>
                        <a:rPr lang="en-US" sz="2800" b="0" strike="noStrike" spc="-1">
                          <a:solidFill>
                            <a:srgbClr val="000000"/>
                          </a:solidFill>
                          <a:latin typeface="Arial"/>
                        </a:rPr>
                        <a:t>sendall(received_data)</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a:t>
                      </a:r>
                      <a:r>
                        <a:rPr lang="en-US" sz="2800" b="0" strike="noStrike" spc="-1">
                          <a:solidFill>
                            <a:srgbClr val="007020"/>
                          </a:solidFill>
                          <a:latin typeface="Arial"/>
                        </a:rPr>
                        <a:t>print</a:t>
                      </a:r>
                      <a:r>
                        <a:rPr lang="en-US" sz="2800" b="0" strike="noStrike" spc="-1">
                          <a:solidFill>
                            <a:srgbClr val="000000"/>
                          </a:solidFill>
                          <a:latin typeface="Arial"/>
                        </a:rPr>
                        <a:t>(</a:t>
                      </a:r>
                      <a:r>
                        <a:rPr lang="en-US" sz="2800" b="0" strike="noStrike" spc="-1">
                          <a:solidFill>
                            <a:srgbClr val="4070A0"/>
                          </a:solidFill>
                          <a:latin typeface="Arial"/>
                        </a:rPr>
                        <a:t>'Client disconnected:'</a:t>
                      </a:r>
                      <a:r>
                        <a:rPr lang="en-US" sz="2800" b="0" strike="noStrike" spc="-1">
                          <a:solidFill>
                            <a:srgbClr val="000000"/>
                          </a:solidFill>
                          <a:latin typeface="Arial"/>
                        </a:rPr>
                        <a:t>, sock</a:t>
                      </a:r>
                      <a:r>
                        <a:rPr lang="en-US" sz="2800" b="0" strike="noStrike" spc="-1">
                          <a:solidFill>
                            <a:srgbClr val="666666"/>
                          </a:solidFill>
                          <a:latin typeface="Arial"/>
                        </a:rPr>
                        <a:t>.</a:t>
                      </a:r>
                      <a:r>
                        <a:rPr lang="en-US" sz="2800" b="0" strike="noStrike" spc="-1">
                          <a:solidFill>
                            <a:srgbClr val="000000"/>
                          </a:solidFill>
                          <a:latin typeface="Arial"/>
                        </a:rPr>
                        <a:t>getpeername()) </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sock</a:t>
                      </a:r>
                      <a:r>
                        <a:rPr lang="en-US" sz="2800" b="0" strike="noStrike" spc="-1">
                          <a:solidFill>
                            <a:srgbClr val="666666"/>
                          </a:solidFill>
                          <a:latin typeface="Arial"/>
                        </a:rPr>
                        <a:t>.</a:t>
                      </a:r>
                      <a:r>
                        <a:rPr lang="en-US" sz="2800" b="0" strike="noStrike" spc="-1">
                          <a:solidFill>
                            <a:srgbClr val="000000"/>
                          </a:solidFill>
                          <a:latin typeface="Arial"/>
                        </a:rPr>
                        <a:t>close()</a:t>
                      </a:r>
                      <a:endParaRPr lang="en-US" sz="2800" b="0" strike="noStrike" spc="-1">
                        <a:latin typeface="Arial"/>
                      </a:endParaRPr>
                    </a:p>
                    <a:p>
                      <a:pPr>
                        <a:lnSpc>
                          <a:spcPct val="100000"/>
                        </a:lnSpc>
                        <a:tabLst>
                          <a:tab pos="0" algn="l"/>
                        </a:tabLst>
                      </a:pP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a:t>
                      </a:r>
                      <a:r>
                        <a:rPr lang="en-US" sz="2800" b="1" strike="noStrike" spc="-1">
                          <a:solidFill>
                            <a:srgbClr val="007020"/>
                          </a:solidFill>
                          <a:latin typeface="Arial"/>
                        </a:rPr>
                        <a:t>if</a:t>
                      </a:r>
                      <a:r>
                        <a:rPr lang="en-US" sz="2800" b="0" strike="noStrike" spc="-1">
                          <a:solidFill>
                            <a:srgbClr val="000000"/>
                          </a:solidFill>
                          <a:latin typeface="Arial"/>
                        </a:rPr>
                        <a:t> __name__ </a:t>
                      </a:r>
                      <a:r>
                        <a:rPr lang="en-US" sz="2800" b="0" strike="noStrike" spc="-1">
                          <a:solidFill>
                            <a:srgbClr val="666666"/>
                          </a:solidFill>
                          <a:latin typeface="Arial"/>
                        </a:rPr>
                        <a:t>==</a:t>
                      </a:r>
                      <a:r>
                        <a:rPr lang="en-US" sz="2800" b="0" strike="noStrike" spc="-1">
                          <a:solidFill>
                            <a:srgbClr val="000000"/>
                          </a:solidFill>
                          <a:latin typeface="Arial"/>
                        </a:rPr>
                        <a:t> </a:t>
                      </a:r>
                      <a:r>
                        <a:rPr lang="en-US" sz="2800" b="0" strike="noStrike" spc="-1">
                          <a:solidFill>
                            <a:srgbClr val="4070A0"/>
                          </a:solidFill>
                          <a:latin typeface="Arial"/>
                        </a:rPr>
                        <a:t>'__main__’</a:t>
                      </a:r>
                      <a:r>
                        <a:rPr lang="en-US" sz="2800" b="0" strike="noStrike" spc="-1">
                          <a:solidFill>
                            <a:srgbClr val="000000"/>
                          </a:solidFill>
                          <a:latin typeface="Arial"/>
                        </a:rPr>
                        <a:t>: </a:t>
                      </a:r>
                      <a:endParaRPr lang="en-US" sz="2800" b="0" strike="noStrike" spc="-1">
                        <a:latin typeface="Arial"/>
                      </a:endParaRPr>
                    </a:p>
                    <a:p>
                      <a:pPr>
                        <a:lnSpc>
                          <a:spcPct val="100000"/>
                        </a:lnSpc>
                        <a:tabLst>
                          <a:tab pos="0" algn="l"/>
                        </a:tabLst>
                      </a:pPr>
                      <a:r>
                        <a:rPr lang="en-US" sz="2800" b="0" strike="noStrike" spc="-1">
                          <a:solidFill>
                            <a:srgbClr val="000000"/>
                          </a:solidFill>
                          <a:latin typeface="Arial"/>
                        </a:rPr>
                        <a:t>           run_server()</a:t>
                      </a:r>
                      <a:endParaRPr lang="en-US" sz="2800" b="0" strike="noStrike" spc="-1">
                        <a:latin typeface="Arial"/>
                      </a:endParaRP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29" name="CustomShape 2"/>
          <p:cNvSpPr/>
          <p:nvPr/>
        </p:nvSpPr>
        <p:spPr>
          <a:xfrm>
            <a:off x="179820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
        <p:nvSpPr>
          <p:cNvPr id="430" name="CustomShape 3"/>
          <p:cNvSpPr/>
          <p:nvPr/>
        </p:nvSpPr>
        <p:spPr>
          <a:xfrm>
            <a:off x="1703160" y="1274760"/>
            <a:ext cx="13740480" cy="7603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US" sz="5400" b="0" strike="noStrike" spc="-1">
                <a:solidFill>
                  <a:srgbClr val="000000"/>
                </a:solidFill>
                <a:latin typeface="Arial"/>
              </a:rPr>
              <a:t>The convoy effect</a:t>
            </a:r>
            <a:endParaRPr lang="en-US" sz="54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1" name="Table 1"/>
          <p:cNvGraphicFramePr/>
          <p:nvPr/>
        </p:nvGraphicFramePr>
        <p:xfrm>
          <a:off x="1703160" y="2286000"/>
          <a:ext cx="16453800" cy="6951120"/>
        </p:xfrm>
        <a:graphic>
          <a:graphicData uri="http://schemas.openxmlformats.org/drawingml/2006/table">
            <a:tbl>
              <a:tblPr/>
              <a:tblGrid>
                <a:gridCol w="14782320">
                  <a:extLst>
                    <a:ext uri="{9D8B030D-6E8A-4147-A177-3AD203B41FA5}">
                      <a16:colId xmlns:a16="http://schemas.microsoft.com/office/drawing/2014/main" val="20000"/>
                    </a:ext>
                  </a:extLst>
                </a:gridCol>
                <a:gridCol w="1671480">
                  <a:extLst>
                    <a:ext uri="{9D8B030D-6E8A-4147-A177-3AD203B41FA5}">
                      <a16:colId xmlns:a16="http://schemas.microsoft.com/office/drawing/2014/main" val="20001"/>
                    </a:ext>
                  </a:extLst>
                </a:gridCol>
              </a:tblGrid>
              <a:tr h="6283080">
                <a:tc>
                  <a:txBody>
                    <a:bodyPr/>
                    <a:lstStyle/>
                    <a:p>
                      <a:pPr>
                        <a:lnSpc>
                          <a:spcPct val="100000"/>
                        </a:lnSpc>
                        <a:spcBef>
                          <a:spcPts val="1199"/>
                        </a:spcBef>
                        <a:tabLst>
                          <a:tab pos="0" algn="l"/>
                        </a:tabLst>
                      </a:pPr>
                      <a:r>
                        <a:rPr lang="en-US" sz="3200" b="0" i="1" strike="noStrike" spc="-1">
                          <a:solidFill>
                            <a:srgbClr val="408090"/>
                          </a:solidFill>
                          <a:latin typeface="Arial"/>
                        </a:rPr>
                        <a:t># ... the same server code</a:t>
                      </a:r>
                      <a:r>
                        <a:rPr lang="en-US" sz="3200" b="0" strike="noStrike" spc="-1">
                          <a:solidFill>
                            <a:srgbClr val="000000"/>
                          </a:solidFill>
                          <a:latin typeface="Arial"/>
                        </a:rPr>
                        <a:t> </a:t>
                      </a:r>
                      <a:endParaRPr lang="en-US" sz="3200" b="0" strike="noStrike" spc="-1">
                        <a:latin typeface="Arial"/>
                      </a:endParaRPr>
                    </a:p>
                    <a:p>
                      <a:pPr>
                        <a:lnSpc>
                          <a:spcPct val="100000"/>
                        </a:lnSpc>
                        <a:spcBef>
                          <a:spcPts val="1199"/>
                        </a:spcBef>
                        <a:tabLst>
                          <a:tab pos="0" algn="l"/>
                        </a:tabLst>
                      </a:pPr>
                      <a:r>
                        <a:rPr lang="en-US" sz="3200" b="1" strike="noStrike" spc="-1">
                          <a:solidFill>
                            <a:srgbClr val="007020"/>
                          </a:solidFill>
                          <a:latin typeface="Arial"/>
                        </a:rPr>
                        <a:t>def</a:t>
                      </a:r>
                      <a:r>
                        <a:rPr lang="en-US" sz="3200" b="0" strike="noStrike" spc="-1">
                          <a:solidFill>
                            <a:srgbClr val="000000"/>
                          </a:solidFill>
                          <a:latin typeface="Arial"/>
                        </a:rPr>
                        <a:t> </a:t>
                      </a:r>
                      <a:r>
                        <a:rPr lang="en-US" sz="3200" b="0" strike="noStrike" spc="-1">
                          <a:solidFill>
                            <a:srgbClr val="06287E"/>
                          </a:solidFill>
                          <a:latin typeface="Arial"/>
                        </a:rPr>
                        <a:t>compute</a:t>
                      </a:r>
                      <a:r>
                        <a:rPr lang="en-US" sz="3200" b="0" strike="noStrike" spc="-1">
                          <a:solidFill>
                            <a:srgbClr val="000000"/>
                          </a:solidFill>
                          <a:latin typeface="Arial"/>
                        </a:rPr>
                        <a:t>(): </a:t>
                      </a:r>
                      <a:endParaRPr lang="en-US" sz="3200" b="0" strike="noStrike" spc="-1">
                        <a:latin typeface="Arial"/>
                      </a:endParaRPr>
                    </a:p>
                    <a:p>
                      <a:pPr>
                        <a:lnSpc>
                          <a:spcPct val="100000"/>
                        </a:lnSpc>
                        <a:spcBef>
                          <a:spcPts val="1199"/>
                        </a:spcBef>
                        <a:tabLst>
                          <a:tab pos="0" algn="l"/>
                        </a:tabLst>
                      </a:pPr>
                      <a:r>
                        <a:rPr lang="en-US" sz="3200" b="0" strike="noStrike" spc="-1">
                          <a:solidFill>
                            <a:srgbClr val="000000"/>
                          </a:solidFill>
                          <a:latin typeface="Arial"/>
                        </a:rPr>
                        <a:t>      n </a:t>
                      </a:r>
                      <a:r>
                        <a:rPr lang="en-US" sz="3200" b="0" strike="noStrike" spc="-1">
                          <a:solidFill>
                            <a:srgbClr val="666666"/>
                          </a:solidFill>
                          <a:latin typeface="Arial"/>
                        </a:rPr>
                        <a:t>=</a:t>
                      </a:r>
                      <a:r>
                        <a:rPr lang="en-US" sz="3200" b="0" strike="noStrike" spc="-1">
                          <a:solidFill>
                            <a:srgbClr val="000000"/>
                          </a:solidFill>
                          <a:latin typeface="Arial"/>
                        </a:rPr>
                        <a:t> </a:t>
                      </a:r>
                      <a:r>
                        <a:rPr lang="en-US" sz="3200" b="0" strike="noStrike" spc="-1">
                          <a:solidFill>
                            <a:srgbClr val="208050"/>
                          </a:solidFill>
                          <a:latin typeface="Arial"/>
                        </a:rPr>
                        <a:t>0</a:t>
                      </a:r>
                      <a:r>
                        <a:rPr lang="en-US" sz="3200" b="0" strike="noStrike" spc="-1">
                          <a:solidFill>
                            <a:srgbClr val="000000"/>
                          </a:solidFill>
                          <a:latin typeface="Arial"/>
                        </a:rPr>
                        <a:t> </a:t>
                      </a:r>
                      <a:endParaRPr lang="en-US" sz="3200" b="0" strike="noStrike" spc="-1">
                        <a:latin typeface="Arial"/>
                      </a:endParaRPr>
                    </a:p>
                    <a:p>
                      <a:pPr>
                        <a:lnSpc>
                          <a:spcPct val="100000"/>
                        </a:lnSpc>
                        <a:spcBef>
                          <a:spcPts val="1199"/>
                        </a:spcBef>
                        <a:tabLst>
                          <a:tab pos="0" algn="l"/>
                        </a:tabLst>
                      </a:pPr>
                      <a:r>
                        <a:rPr lang="en-US" sz="3200" b="1" strike="noStrike" spc="-1">
                          <a:solidFill>
                            <a:srgbClr val="007020"/>
                          </a:solidFill>
                          <a:latin typeface="Arial"/>
                        </a:rPr>
                        <a:t>      while</a:t>
                      </a:r>
                      <a:r>
                        <a:rPr lang="en-US" sz="3200" b="0" strike="noStrike" spc="-1">
                          <a:solidFill>
                            <a:srgbClr val="000000"/>
                          </a:solidFill>
                          <a:latin typeface="Arial"/>
                        </a:rPr>
                        <a:t> </a:t>
                      </a:r>
                      <a:r>
                        <a:rPr lang="en-US" sz="3200" b="1" strike="noStrike" spc="-1">
                          <a:solidFill>
                            <a:srgbClr val="007020"/>
                          </a:solidFill>
                          <a:latin typeface="Arial"/>
                        </a:rPr>
                        <a:t>True</a:t>
                      </a:r>
                      <a:r>
                        <a:rPr lang="en-US" sz="3200" b="0" strike="noStrike" spc="-1">
                          <a:solidFill>
                            <a:srgbClr val="000000"/>
                          </a:solidFill>
                          <a:latin typeface="Arial"/>
                        </a:rPr>
                        <a:t>:</a:t>
                      </a:r>
                      <a:endParaRPr lang="en-US" sz="3200" b="0" strike="noStrike" spc="-1">
                        <a:latin typeface="Arial"/>
                      </a:endParaRPr>
                    </a:p>
                    <a:p>
                      <a:pPr>
                        <a:lnSpc>
                          <a:spcPct val="100000"/>
                        </a:lnSpc>
                        <a:spcBef>
                          <a:spcPts val="1199"/>
                        </a:spcBef>
                        <a:tabLst>
                          <a:tab pos="0" algn="l"/>
                        </a:tabLst>
                      </a:pPr>
                      <a:r>
                        <a:rPr lang="en-US" sz="3200" b="0" strike="noStrike" spc="-1">
                          <a:solidFill>
                            <a:srgbClr val="000000"/>
                          </a:solidFill>
                          <a:latin typeface="Arial"/>
                        </a:rPr>
                        <a:t>         n </a:t>
                      </a:r>
                      <a:r>
                        <a:rPr lang="en-US" sz="3200" b="0" strike="noStrike" spc="-1">
                          <a:solidFill>
                            <a:srgbClr val="666666"/>
                          </a:solidFill>
                          <a:latin typeface="Arial"/>
                        </a:rPr>
                        <a:t>+=</a:t>
                      </a:r>
                      <a:r>
                        <a:rPr lang="en-US" sz="3200" b="0" strike="noStrike" spc="-1">
                          <a:solidFill>
                            <a:srgbClr val="000000"/>
                          </a:solidFill>
                          <a:latin typeface="Arial"/>
                        </a:rPr>
                        <a:t> </a:t>
                      </a:r>
                      <a:r>
                        <a:rPr lang="en-US" sz="3200" b="0" strike="noStrike" spc="-1">
                          <a:solidFill>
                            <a:srgbClr val="208050"/>
                          </a:solidFill>
                          <a:latin typeface="Arial"/>
                        </a:rPr>
                        <a:t>1</a:t>
                      </a:r>
                      <a:endParaRPr lang="en-US" sz="3200" b="0" strike="noStrike" spc="-1">
                        <a:latin typeface="Arial"/>
                      </a:endParaRPr>
                    </a:p>
                    <a:p>
                      <a:pPr>
                        <a:lnSpc>
                          <a:spcPct val="100000"/>
                        </a:lnSpc>
                        <a:spcBef>
                          <a:spcPts val="1199"/>
                        </a:spcBef>
                        <a:tabLst>
                          <a:tab pos="0" algn="l"/>
                        </a:tabLst>
                      </a:pPr>
                      <a:r>
                        <a:rPr lang="en-US" sz="3200" b="0" strike="noStrike" spc="-1">
                          <a:solidFill>
                            <a:srgbClr val="208050"/>
                          </a:solidFill>
                          <a:latin typeface="Arial"/>
                        </a:rPr>
                        <a:t>        </a:t>
                      </a:r>
                      <a:r>
                        <a:rPr lang="en-US" sz="3200" b="0" strike="noStrike" spc="-1">
                          <a:solidFill>
                            <a:srgbClr val="000000"/>
                          </a:solidFill>
                          <a:latin typeface="Arial"/>
                        </a:rPr>
                        <a:t> n </a:t>
                      </a:r>
                      <a:r>
                        <a:rPr lang="en-US" sz="3200" b="0" strike="noStrike" spc="-1">
                          <a:solidFill>
                            <a:srgbClr val="666666"/>
                          </a:solidFill>
                          <a:latin typeface="Arial"/>
                        </a:rPr>
                        <a:t>-=</a:t>
                      </a:r>
                      <a:r>
                        <a:rPr lang="en-US" sz="3200" b="0" strike="noStrike" spc="-1">
                          <a:solidFill>
                            <a:srgbClr val="000000"/>
                          </a:solidFill>
                          <a:latin typeface="Arial"/>
                        </a:rPr>
                        <a:t> </a:t>
                      </a:r>
                      <a:r>
                        <a:rPr lang="en-US" sz="3200" b="0" strike="noStrike" spc="-1">
                          <a:solidFill>
                            <a:srgbClr val="208050"/>
                          </a:solidFill>
                          <a:latin typeface="Arial"/>
                        </a:rPr>
                        <a:t>1</a:t>
                      </a:r>
                      <a:endParaRPr lang="en-US" sz="3200" b="0" strike="noStrike" spc="-1">
                        <a:latin typeface="Arial"/>
                      </a:endParaRPr>
                    </a:p>
                    <a:p>
                      <a:pPr>
                        <a:lnSpc>
                          <a:spcPct val="100000"/>
                        </a:lnSpc>
                        <a:spcBef>
                          <a:spcPts val="1199"/>
                        </a:spcBef>
                        <a:tabLst>
                          <a:tab pos="0" algn="l"/>
                        </a:tabLst>
                      </a:pPr>
                      <a:r>
                        <a:rPr lang="en-US" sz="3200" b="1" strike="noStrike" spc="-1">
                          <a:solidFill>
                            <a:srgbClr val="007020"/>
                          </a:solidFill>
                          <a:latin typeface="Arial"/>
                        </a:rPr>
                        <a:t>if</a:t>
                      </a:r>
                      <a:r>
                        <a:rPr lang="en-US" sz="3200" b="0" strike="noStrike" spc="-1">
                          <a:solidFill>
                            <a:srgbClr val="000000"/>
                          </a:solidFill>
                          <a:latin typeface="Arial"/>
                        </a:rPr>
                        <a:t> __name__ </a:t>
                      </a:r>
                      <a:r>
                        <a:rPr lang="en-US" sz="3200" b="0" strike="noStrike" spc="-1">
                          <a:solidFill>
                            <a:srgbClr val="666666"/>
                          </a:solidFill>
                          <a:latin typeface="Arial"/>
                        </a:rPr>
                        <a:t>==</a:t>
                      </a:r>
                      <a:r>
                        <a:rPr lang="en-US" sz="3200" b="0" strike="noStrike" spc="-1">
                          <a:solidFill>
                            <a:srgbClr val="000000"/>
                          </a:solidFill>
                          <a:latin typeface="Arial"/>
                        </a:rPr>
                        <a:t> </a:t>
                      </a:r>
                      <a:r>
                        <a:rPr lang="en-US" sz="3200" b="0" strike="noStrike" spc="-1">
                          <a:solidFill>
                            <a:srgbClr val="4070A0"/>
                          </a:solidFill>
                          <a:latin typeface="Arial"/>
                        </a:rPr>
                        <a:t>'__main__’</a:t>
                      </a:r>
                      <a:r>
                        <a:rPr lang="en-US" sz="3200" b="0" strike="noStrike" spc="-1">
                          <a:solidFill>
                            <a:srgbClr val="000000"/>
                          </a:solidFill>
                          <a:latin typeface="Arial"/>
                        </a:rPr>
                        <a:t>:</a:t>
                      </a:r>
                      <a:endParaRPr lang="en-US" sz="3200" b="0" strike="noStrike" spc="-1">
                        <a:latin typeface="Arial"/>
                      </a:endParaRPr>
                    </a:p>
                    <a:p>
                      <a:pPr>
                        <a:lnSpc>
                          <a:spcPct val="100000"/>
                        </a:lnSpc>
                        <a:spcBef>
                          <a:spcPts val="1199"/>
                        </a:spcBef>
                        <a:tabLst>
                          <a:tab pos="0" algn="l"/>
                        </a:tabLst>
                      </a:pPr>
                      <a:r>
                        <a:rPr lang="en-US" sz="3200" b="0" strike="noStrike" spc="-1">
                          <a:solidFill>
                            <a:srgbClr val="000000"/>
                          </a:solidFill>
                          <a:latin typeface="Arial"/>
                        </a:rPr>
                        <a:t>     Thread(target</a:t>
                      </a:r>
                      <a:r>
                        <a:rPr lang="en-US" sz="3200" b="0" strike="noStrike" spc="-1">
                          <a:solidFill>
                            <a:srgbClr val="666666"/>
                          </a:solidFill>
                          <a:latin typeface="Arial"/>
                        </a:rPr>
                        <a:t>=</a:t>
                      </a:r>
                      <a:r>
                        <a:rPr lang="en-US" sz="3200" b="0" strike="noStrike" spc="-1">
                          <a:solidFill>
                            <a:srgbClr val="000000"/>
                          </a:solidFill>
                          <a:latin typeface="Arial"/>
                        </a:rPr>
                        <a:t>compute)</a:t>
                      </a:r>
                      <a:r>
                        <a:rPr lang="en-US" sz="3200" b="0" strike="noStrike" spc="-1">
                          <a:solidFill>
                            <a:srgbClr val="666666"/>
                          </a:solidFill>
                          <a:latin typeface="Arial"/>
                        </a:rPr>
                        <a:t>.</a:t>
                      </a:r>
                      <a:r>
                        <a:rPr lang="en-US" sz="3200" b="0" strike="noStrike" spc="-1">
                          <a:solidFill>
                            <a:srgbClr val="000000"/>
                          </a:solidFill>
                          <a:latin typeface="Arial"/>
                        </a:rPr>
                        <a:t>start()</a:t>
                      </a:r>
                      <a:endParaRPr lang="en-US" sz="3200" b="0" strike="noStrike" spc="-1">
                        <a:latin typeface="Arial"/>
                      </a:endParaRPr>
                    </a:p>
                    <a:p>
                      <a:pPr>
                        <a:lnSpc>
                          <a:spcPct val="100000"/>
                        </a:lnSpc>
                        <a:spcBef>
                          <a:spcPts val="1199"/>
                        </a:spcBef>
                        <a:tabLst>
                          <a:tab pos="0" algn="l"/>
                        </a:tabLst>
                      </a:pPr>
                      <a:r>
                        <a:rPr lang="en-US" sz="3200" b="0" strike="noStrike" spc="-1">
                          <a:solidFill>
                            <a:srgbClr val="000000"/>
                          </a:solidFill>
                          <a:latin typeface="Arial"/>
                        </a:rPr>
                        <a:t>     run_server()</a:t>
                      </a:r>
                      <a:endParaRPr lang="en-US" sz="3200" b="0" strike="noStrike" spc="-1">
                        <a:latin typeface="Arial"/>
                      </a:endParaRPr>
                    </a:p>
                    <a:p>
                      <a:pPr>
                        <a:lnSpc>
                          <a:spcPct val="100000"/>
                        </a:lnSpc>
                        <a:spcBef>
                          <a:spcPts val="1199"/>
                        </a:spcBef>
                        <a:tabLst>
                          <a:tab pos="0" algn="l"/>
                        </a:tabLst>
                      </a:pPr>
                      <a:r>
                        <a:rPr lang="en-US" sz="3200" b="1" strike="noStrike" spc="-1" baseline="-2000">
                          <a:solidFill>
                            <a:srgbClr val="000000"/>
                          </a:solidFill>
                          <a:latin typeface="Arial"/>
                        </a:rPr>
                        <a:t>’’’’’’</a:t>
                      </a:r>
                      <a:endParaRPr lang="en-US" sz="3200" b="0" strike="noStrike" spc="-1">
                        <a:latin typeface="Arial"/>
                      </a:endParaRP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61128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32" name="CustomShape 2"/>
          <p:cNvSpPr/>
          <p:nvPr/>
        </p:nvSpPr>
        <p:spPr>
          <a:xfrm>
            <a:off x="179820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
        <p:nvSpPr>
          <p:cNvPr id="433" name="CustomShape 3"/>
          <p:cNvSpPr/>
          <p:nvPr/>
        </p:nvSpPr>
        <p:spPr>
          <a:xfrm>
            <a:off x="1703160" y="1274760"/>
            <a:ext cx="13740480" cy="7603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US" sz="5400" b="0" strike="noStrike" spc="-1">
                <a:solidFill>
                  <a:srgbClr val="000000"/>
                </a:solidFill>
                <a:latin typeface="Arial"/>
              </a:rPr>
              <a:t>The convoy effect</a:t>
            </a:r>
            <a:endParaRPr lang="en-US" sz="5400" b="0" strike="noStrike" spc="-1">
              <a:latin typeface="Arial"/>
            </a:endParaRPr>
          </a:p>
        </p:txBody>
      </p:sp>
      <p:graphicFrame>
        <p:nvGraphicFramePr>
          <p:cNvPr id="434" name="Table 4"/>
          <p:cNvGraphicFramePr/>
          <p:nvPr/>
        </p:nvGraphicFramePr>
        <p:xfrm>
          <a:off x="1703160" y="9444600"/>
          <a:ext cx="19229760" cy="3706320"/>
        </p:xfrm>
        <a:graphic>
          <a:graphicData uri="http://schemas.openxmlformats.org/drawingml/2006/table">
            <a:tbl>
              <a:tblPr/>
              <a:tblGrid>
                <a:gridCol w="17276400">
                  <a:extLst>
                    <a:ext uri="{9D8B030D-6E8A-4147-A177-3AD203B41FA5}">
                      <a16:colId xmlns:a16="http://schemas.microsoft.com/office/drawing/2014/main" val="20000"/>
                    </a:ext>
                  </a:extLst>
                </a:gridCol>
                <a:gridCol w="1953360">
                  <a:extLst>
                    <a:ext uri="{9D8B030D-6E8A-4147-A177-3AD203B41FA5}">
                      <a16:colId xmlns:a16="http://schemas.microsoft.com/office/drawing/2014/main" val="20001"/>
                    </a:ext>
                  </a:extLst>
                </a:gridCol>
              </a:tblGrid>
              <a:tr h="2310840">
                <a:tc>
                  <a:txBody>
                    <a:bodyPr/>
                    <a:lstStyle/>
                    <a:p>
                      <a:pPr>
                        <a:lnSpc>
                          <a:spcPct val="100000"/>
                        </a:lnSpc>
                        <a:tabLst>
                          <a:tab pos="0" algn="l"/>
                        </a:tabLst>
                      </a:pPr>
                      <a:r>
                        <a:rPr lang="en-US" sz="3200" b="1" strike="noStrike" spc="-1">
                          <a:solidFill>
                            <a:srgbClr val="007020"/>
                          </a:solidFill>
                          <a:latin typeface="Arial"/>
                        </a:rPr>
                        <a:t>from</a:t>
                      </a:r>
                      <a:r>
                        <a:rPr lang="en-US" sz="3200" b="0" strike="noStrike" spc="-1">
                          <a:solidFill>
                            <a:srgbClr val="000000"/>
                          </a:solidFill>
                          <a:latin typeface="Arial"/>
                        </a:rPr>
                        <a:t> </a:t>
                      </a:r>
                      <a:r>
                        <a:rPr lang="en-US" sz="3200" b="1" strike="noStrike" spc="-1">
                          <a:solidFill>
                            <a:srgbClr val="0E84B5"/>
                          </a:solidFill>
                          <a:latin typeface="Arial"/>
                        </a:rPr>
                        <a:t>multiprocessing</a:t>
                      </a:r>
                      <a:r>
                        <a:rPr lang="en-US" sz="3200" b="0" strike="noStrike" spc="-1">
                          <a:solidFill>
                            <a:srgbClr val="000000"/>
                          </a:solidFill>
                          <a:latin typeface="Arial"/>
                        </a:rPr>
                        <a:t> </a:t>
                      </a:r>
                      <a:r>
                        <a:rPr lang="en-US" sz="3200" b="1" strike="noStrike" spc="-1">
                          <a:solidFill>
                            <a:srgbClr val="007020"/>
                          </a:solidFill>
                          <a:latin typeface="Arial"/>
                        </a:rPr>
                        <a:t>import</a:t>
                      </a:r>
                      <a:r>
                        <a:rPr lang="en-US" sz="3200" b="0" strike="noStrike" spc="-1">
                          <a:solidFill>
                            <a:srgbClr val="000000"/>
                          </a:solidFill>
                          <a:latin typeface="Arial"/>
                        </a:rPr>
                        <a:t> Process</a:t>
                      </a:r>
                      <a:endParaRPr lang="en-US" sz="3200" b="0" strike="noStrike" spc="-1">
                        <a:latin typeface="Arial"/>
                      </a:endParaRPr>
                    </a:p>
                    <a:p>
                      <a:pPr>
                        <a:lnSpc>
                          <a:spcPct val="100000"/>
                        </a:lnSpc>
                        <a:tabLst>
                          <a:tab pos="0" algn="l"/>
                        </a:tabLst>
                      </a:pPr>
                      <a:r>
                        <a:rPr lang="en-US" sz="3200" b="0" strike="noStrike" spc="-1">
                          <a:solidFill>
                            <a:srgbClr val="000000"/>
                          </a:solidFill>
                          <a:latin typeface="Arial"/>
                        </a:rPr>
                        <a:t> </a:t>
                      </a:r>
                      <a:r>
                        <a:rPr lang="en-US" sz="3200" b="0" i="1" strike="noStrike" spc="-1">
                          <a:solidFill>
                            <a:srgbClr val="408090"/>
                          </a:solidFill>
                          <a:latin typeface="Arial"/>
                        </a:rPr>
                        <a:t># ... the same server code</a:t>
                      </a:r>
                      <a:r>
                        <a:rPr lang="en-US" sz="3200" b="0" strike="noStrike" spc="-1">
                          <a:solidFill>
                            <a:srgbClr val="000000"/>
                          </a:solidFill>
                          <a:latin typeface="Arial"/>
                        </a:rPr>
                        <a:t> </a:t>
                      </a:r>
                      <a:endParaRPr lang="en-US" sz="3200" b="0" strike="noStrike" spc="-1">
                        <a:latin typeface="Arial"/>
                      </a:endParaRPr>
                    </a:p>
                    <a:p>
                      <a:pPr>
                        <a:lnSpc>
                          <a:spcPct val="100000"/>
                        </a:lnSpc>
                        <a:tabLst>
                          <a:tab pos="0" algn="l"/>
                        </a:tabLst>
                      </a:pPr>
                      <a:r>
                        <a:rPr lang="en-US" sz="3200" b="1" strike="noStrike" spc="-1">
                          <a:solidFill>
                            <a:srgbClr val="007020"/>
                          </a:solidFill>
                          <a:latin typeface="Arial"/>
                        </a:rPr>
                        <a:t>if</a:t>
                      </a:r>
                      <a:r>
                        <a:rPr lang="en-US" sz="3200" b="0" strike="noStrike" spc="-1">
                          <a:solidFill>
                            <a:srgbClr val="000000"/>
                          </a:solidFill>
                          <a:latin typeface="Arial"/>
                        </a:rPr>
                        <a:t> __name__ </a:t>
                      </a:r>
                      <a:r>
                        <a:rPr lang="en-US" sz="3200" b="0" strike="noStrike" spc="-1">
                          <a:solidFill>
                            <a:srgbClr val="666666"/>
                          </a:solidFill>
                          <a:latin typeface="Arial"/>
                        </a:rPr>
                        <a:t>==</a:t>
                      </a:r>
                      <a:r>
                        <a:rPr lang="en-US" sz="3200" b="0" strike="noStrike" spc="-1">
                          <a:solidFill>
                            <a:srgbClr val="000000"/>
                          </a:solidFill>
                          <a:latin typeface="Arial"/>
                        </a:rPr>
                        <a:t> </a:t>
                      </a:r>
                      <a:r>
                        <a:rPr lang="en-US" sz="3200" b="0" strike="noStrike" spc="-1">
                          <a:solidFill>
                            <a:srgbClr val="4070A0"/>
                          </a:solidFill>
                          <a:latin typeface="Arial"/>
                        </a:rPr>
                        <a:t>'__main__’</a:t>
                      </a:r>
                      <a:r>
                        <a:rPr lang="en-US" sz="3200" b="0" strike="noStrike" spc="-1">
                          <a:solidFill>
                            <a:srgbClr val="000000"/>
                          </a:solidFill>
                          <a:latin typeface="Arial"/>
                        </a:rPr>
                        <a:t>: </a:t>
                      </a:r>
                      <a:endParaRPr lang="en-US" sz="3200" b="0" strike="noStrike" spc="-1">
                        <a:latin typeface="Arial"/>
                      </a:endParaRPr>
                    </a:p>
                    <a:p>
                      <a:pPr>
                        <a:lnSpc>
                          <a:spcPct val="100000"/>
                        </a:lnSpc>
                        <a:tabLst>
                          <a:tab pos="0" algn="l"/>
                        </a:tabLst>
                      </a:pPr>
                      <a:r>
                        <a:rPr lang="en-US" sz="3200" b="0" strike="noStrike" spc="-1">
                          <a:solidFill>
                            <a:srgbClr val="000000"/>
                          </a:solidFill>
                          <a:latin typeface="Arial"/>
                        </a:rPr>
                        <a:t>    Process(target</a:t>
                      </a:r>
                      <a:r>
                        <a:rPr lang="en-US" sz="3200" b="0" strike="noStrike" spc="-1">
                          <a:solidFill>
                            <a:srgbClr val="666666"/>
                          </a:solidFill>
                          <a:latin typeface="Arial"/>
                        </a:rPr>
                        <a:t>=</a:t>
                      </a:r>
                      <a:r>
                        <a:rPr lang="en-US" sz="3200" b="0" strike="noStrike" spc="-1">
                          <a:solidFill>
                            <a:srgbClr val="000000"/>
                          </a:solidFill>
                          <a:latin typeface="Arial"/>
                        </a:rPr>
                        <a:t>compute)</a:t>
                      </a:r>
                      <a:r>
                        <a:rPr lang="en-US" sz="3200" b="0" strike="noStrike" spc="-1">
                          <a:solidFill>
                            <a:srgbClr val="666666"/>
                          </a:solidFill>
                          <a:latin typeface="Arial"/>
                        </a:rPr>
                        <a:t>.</a:t>
                      </a:r>
                      <a:r>
                        <a:rPr lang="en-US" sz="3200" b="0" strike="noStrike" spc="-1">
                          <a:solidFill>
                            <a:srgbClr val="000000"/>
                          </a:solidFill>
                          <a:latin typeface="Arial"/>
                        </a:rPr>
                        <a:t>start() </a:t>
                      </a:r>
                      <a:endParaRPr lang="en-US" sz="3200" b="0" strike="noStrike" spc="-1">
                        <a:latin typeface="Arial"/>
                      </a:endParaRPr>
                    </a:p>
                    <a:p>
                      <a:pPr>
                        <a:lnSpc>
                          <a:spcPct val="100000"/>
                        </a:lnSpc>
                        <a:tabLst>
                          <a:tab pos="0" algn="l"/>
                        </a:tabLst>
                      </a:pPr>
                      <a:r>
                        <a:rPr lang="en-US" sz="3200" b="0" strike="noStrike" spc="-1">
                          <a:solidFill>
                            <a:srgbClr val="000000"/>
                          </a:solidFill>
                          <a:latin typeface="Arial"/>
                        </a:rPr>
                        <a:t>    run_server()</a:t>
                      </a:r>
                      <a:endParaRPr lang="en-US" sz="3200" b="0" strike="noStrike" spc="-1">
                        <a:latin typeface="Arial"/>
                      </a:endParaRP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117648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childTnLst>
                                </p:cTn>
                              </p:par>
                            </p:childTnLst>
                          </p:cTn>
                        </p:par>
                        <p:par>
                          <p:cTn id="7" fill="hold">
                            <p:stCondLst>
                              <p:cond delay="1"/>
                            </p:stCondLst>
                            <p:childTnLst>
                              <p:par>
                                <p:cTn id="8" presetID="1" presetClass="entr" fill="hold" nodeType="afterEffect">
                                  <p:stCondLst>
                                    <p:cond delay="0"/>
                                  </p:stCondLst>
                                  <p:childTnLst>
                                    <p:set>
                                      <p:cBhvr>
                                        <p:cTn id="9"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5" name="Table 1"/>
          <p:cNvGraphicFramePr/>
          <p:nvPr/>
        </p:nvGraphicFramePr>
        <p:xfrm>
          <a:off x="1657080" y="2333520"/>
          <a:ext cx="16453800" cy="4156560"/>
        </p:xfrm>
        <a:graphic>
          <a:graphicData uri="http://schemas.openxmlformats.org/drawingml/2006/table">
            <a:tbl>
              <a:tblPr/>
              <a:tblGrid>
                <a:gridCol w="14782320">
                  <a:extLst>
                    <a:ext uri="{9D8B030D-6E8A-4147-A177-3AD203B41FA5}">
                      <a16:colId xmlns:a16="http://schemas.microsoft.com/office/drawing/2014/main" val="20000"/>
                    </a:ext>
                  </a:extLst>
                </a:gridCol>
                <a:gridCol w="1671480">
                  <a:extLst>
                    <a:ext uri="{9D8B030D-6E8A-4147-A177-3AD203B41FA5}">
                      <a16:colId xmlns:a16="http://schemas.microsoft.com/office/drawing/2014/main" val="20001"/>
                    </a:ext>
                  </a:extLst>
                </a:gridCol>
              </a:tblGrid>
              <a:tr h="3545280">
                <a:tc>
                  <a:txBody>
                    <a:bodyPr/>
                    <a:lstStyle/>
                    <a:p>
                      <a:pPr>
                        <a:lnSpc>
                          <a:spcPct val="100000"/>
                        </a:lnSpc>
                        <a:tabLst>
                          <a:tab pos="0" algn="l"/>
                        </a:tabLst>
                      </a:pPr>
                      <a:r>
                        <a:rPr lang="en-US" sz="3200" b="1" strike="noStrike" spc="-1">
                          <a:solidFill>
                            <a:srgbClr val="000000"/>
                          </a:solidFill>
                          <a:latin typeface="Arial"/>
                        </a:rPr>
                        <a:t>2015: Larry Hasting’s Gilectomy:</a:t>
                      </a:r>
                      <a:endParaRPr lang="en-US" sz="3200" b="0" strike="noStrike" spc="-1">
                        <a:latin typeface="Arial"/>
                      </a:endParaRPr>
                    </a:p>
                    <a:p>
                      <a:pPr>
                        <a:lnSpc>
                          <a:spcPct val="100000"/>
                        </a:lnSpc>
                        <a:tabLst>
                          <a:tab pos="0" algn="l"/>
                        </a:tabLst>
                      </a:pPr>
                      <a:endParaRPr lang="en-US" sz="3200" b="0" strike="noStrike" spc="-1">
                        <a:latin typeface="Arial"/>
                      </a:endParaRPr>
                    </a:p>
                    <a:p>
                      <a:pPr>
                        <a:lnSpc>
                          <a:spcPct val="100000"/>
                        </a:lnSpc>
                        <a:tabLst>
                          <a:tab pos="0" algn="l"/>
                        </a:tabLst>
                      </a:pPr>
                      <a:r>
                        <a:rPr lang="en-US" sz="3200" b="0" strike="noStrike" spc="-1">
                          <a:solidFill>
                            <a:srgbClr val="000000"/>
                          </a:solidFill>
                          <a:latin typeface="Arial"/>
                        </a:rPr>
                        <a:t>For “Gilectomy 2.0”, Hastings will be looking at using a tracing garbage collector (GC), rather than the CPython GC that is based on reference counts. Tracing GCs are more multi-core friendly, but he doesn’t know anything about them. He also would rather not write his own GC.</a:t>
                      </a:r>
                      <a:br/>
                      <a:endParaRPr lang="en-US" sz="3200" b="0" strike="noStrike" spc="-1">
                        <a:latin typeface="Arial"/>
                      </a:endParaRP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61128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36" name="CustomShape 2"/>
          <p:cNvSpPr/>
          <p:nvPr/>
        </p:nvSpPr>
        <p:spPr>
          <a:xfrm>
            <a:off x="179820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
        <p:nvSpPr>
          <p:cNvPr id="437" name="CustomShape 3"/>
          <p:cNvSpPr/>
          <p:nvPr/>
        </p:nvSpPr>
        <p:spPr>
          <a:xfrm>
            <a:off x="1703160" y="1274760"/>
            <a:ext cx="13740480" cy="7603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US" sz="5400" b="0" strike="noStrike" spc="-1">
                <a:solidFill>
                  <a:srgbClr val="000000"/>
                </a:solidFill>
                <a:latin typeface="Arial"/>
              </a:rPr>
              <a:t>Attempting to remove the GIL</a:t>
            </a:r>
            <a:endParaRPr lang="en-US" sz="5400" b="0" strike="noStrike" spc="-1">
              <a:latin typeface="Arial"/>
            </a:endParaRPr>
          </a:p>
        </p:txBody>
      </p:sp>
      <p:graphicFrame>
        <p:nvGraphicFramePr>
          <p:cNvPr id="438" name="Table 4"/>
          <p:cNvGraphicFramePr/>
          <p:nvPr>
            <p:extLst>
              <p:ext uri="{D42A27DB-BD31-4B8C-83A1-F6EECF244321}">
                <p14:modId xmlns:p14="http://schemas.microsoft.com/office/powerpoint/2010/main" val="270284673"/>
              </p:ext>
            </p:extLst>
          </p:nvPr>
        </p:nvGraphicFramePr>
        <p:xfrm>
          <a:off x="1703160" y="6858000"/>
          <a:ext cx="19197000" cy="6346800"/>
        </p:xfrm>
        <a:graphic>
          <a:graphicData uri="http://schemas.openxmlformats.org/drawingml/2006/table">
            <a:tbl>
              <a:tblPr/>
              <a:tblGrid>
                <a:gridCol w="17246880">
                  <a:extLst>
                    <a:ext uri="{9D8B030D-6E8A-4147-A177-3AD203B41FA5}">
                      <a16:colId xmlns:a16="http://schemas.microsoft.com/office/drawing/2014/main" val="20000"/>
                    </a:ext>
                  </a:extLst>
                </a:gridCol>
                <a:gridCol w="1950120">
                  <a:extLst>
                    <a:ext uri="{9D8B030D-6E8A-4147-A177-3AD203B41FA5}">
                      <a16:colId xmlns:a16="http://schemas.microsoft.com/office/drawing/2014/main" val="20001"/>
                    </a:ext>
                  </a:extLst>
                </a:gridCol>
              </a:tblGrid>
              <a:tr h="5717160">
                <a:tc>
                  <a:txBody>
                    <a:bodyPr/>
                    <a:lstStyle/>
                    <a:p>
                      <a:pPr>
                        <a:lnSpc>
                          <a:spcPct val="100000"/>
                        </a:lnSpc>
                        <a:tabLst>
                          <a:tab pos="0" algn="l"/>
                        </a:tabLst>
                      </a:pPr>
                      <a:r>
                        <a:rPr lang="en-US" sz="3200" b="1" strike="noStrike" spc="-1" dirty="0">
                          <a:solidFill>
                            <a:srgbClr val="000305"/>
                          </a:solidFill>
                          <a:latin typeface="Arial"/>
                        </a:rPr>
                        <a:t>Faster </a:t>
                      </a:r>
                      <a:r>
                        <a:rPr lang="en-US" sz="3200" b="1" strike="noStrike" spc="-1" dirty="0" err="1">
                          <a:solidFill>
                            <a:srgbClr val="000305"/>
                          </a:solidFill>
                          <a:latin typeface="Arial"/>
                        </a:rPr>
                        <a:t>CPython</a:t>
                      </a:r>
                      <a:r>
                        <a:rPr lang="en-US" sz="3200" b="1" strike="noStrike" spc="-1" dirty="0">
                          <a:solidFill>
                            <a:srgbClr val="000305"/>
                          </a:solidFill>
                          <a:latin typeface="Arial"/>
                        </a:rPr>
                        <a:t> </a:t>
                      </a:r>
                      <a:r>
                        <a:rPr lang="en-US" sz="3200" b="1" strike="noStrike" spc="-1" dirty="0">
                          <a:solidFill>
                            <a:srgbClr val="000305"/>
                          </a:solidFill>
                          <a:latin typeface="+mn-lt"/>
                        </a:rPr>
                        <a:t>project (https://</a:t>
                      </a:r>
                      <a:r>
                        <a:rPr lang="en-US" sz="3200" b="1" strike="noStrike" spc="-1" dirty="0" err="1">
                          <a:solidFill>
                            <a:srgbClr val="000305"/>
                          </a:solidFill>
                          <a:latin typeface="+mn-lt"/>
                        </a:rPr>
                        <a:t>github.com</a:t>
                      </a:r>
                      <a:r>
                        <a:rPr lang="en-US" sz="3200" b="1" strike="noStrike" spc="-1" dirty="0">
                          <a:solidFill>
                            <a:srgbClr val="000305"/>
                          </a:solidFill>
                          <a:latin typeface="+mn-lt"/>
                        </a:rPr>
                        <a:t>/faster-</a:t>
                      </a:r>
                      <a:r>
                        <a:rPr lang="en-US" sz="3200" b="1" strike="noStrike" spc="-1" dirty="0" err="1">
                          <a:solidFill>
                            <a:srgbClr val="000305"/>
                          </a:solidFill>
                          <a:latin typeface="+mn-lt"/>
                        </a:rPr>
                        <a:t>cpython</a:t>
                      </a:r>
                      <a:r>
                        <a:rPr lang="en-US" sz="3200" b="1" strike="noStrike" spc="-1" dirty="0">
                          <a:solidFill>
                            <a:srgbClr val="000305"/>
                          </a:solidFill>
                          <a:latin typeface="+mn-lt"/>
                        </a:rPr>
                        <a:t>):</a:t>
                      </a:r>
                      <a:endParaRPr lang="en-US" sz="3200" b="0" strike="noStrike" spc="-1" dirty="0">
                        <a:latin typeface="Arial"/>
                      </a:endParaRPr>
                    </a:p>
                    <a:p>
                      <a:pPr>
                        <a:lnSpc>
                          <a:spcPct val="100000"/>
                        </a:lnSpc>
                        <a:tabLst>
                          <a:tab pos="0" algn="l"/>
                        </a:tabLst>
                      </a:pPr>
                      <a:r>
                        <a:rPr lang="en-US" sz="3200" b="0" strike="noStrike" spc="-1" dirty="0">
                          <a:solidFill>
                            <a:srgbClr val="000305"/>
                          </a:solidFill>
                          <a:latin typeface="Arial"/>
                        </a:rPr>
                        <a:t>(Description has been taken from Faster </a:t>
                      </a:r>
                      <a:r>
                        <a:rPr lang="en-US" sz="3200" b="0" strike="noStrike" spc="-1" dirty="0" err="1">
                          <a:solidFill>
                            <a:srgbClr val="000305"/>
                          </a:solidFill>
                          <a:latin typeface="Arial"/>
                        </a:rPr>
                        <a:t>CPython</a:t>
                      </a:r>
                      <a:r>
                        <a:rPr lang="en-US" sz="3200" b="0" strike="noStrike" spc="-1" dirty="0">
                          <a:solidFill>
                            <a:srgbClr val="000305"/>
                          </a:solidFill>
                          <a:latin typeface="Arial"/>
                        </a:rPr>
                        <a:t> official repository)</a:t>
                      </a:r>
                      <a:endParaRPr lang="en-US" sz="3200" b="0" strike="noStrike" spc="-1" dirty="0">
                        <a:latin typeface="Arial"/>
                      </a:endParaRPr>
                    </a:p>
                    <a:p>
                      <a:pPr>
                        <a:lnSpc>
                          <a:spcPct val="100000"/>
                        </a:lnSpc>
                        <a:tabLst>
                          <a:tab pos="0" algn="l"/>
                        </a:tabLst>
                      </a:pPr>
                      <a:endParaRPr lang="en-US" sz="3200" b="0" strike="noStrike" spc="-1" dirty="0">
                        <a:latin typeface="Arial"/>
                      </a:endParaRPr>
                    </a:p>
                    <a:p>
                      <a:pPr>
                        <a:lnSpc>
                          <a:spcPct val="100000"/>
                        </a:lnSpc>
                        <a:tabLst>
                          <a:tab pos="0" algn="l"/>
                        </a:tabLst>
                      </a:pPr>
                      <a:r>
                        <a:rPr lang="en-US" sz="3200" b="0" strike="noStrike" spc="-1" dirty="0">
                          <a:solidFill>
                            <a:srgbClr val="000000"/>
                          </a:solidFill>
                          <a:latin typeface="Arial"/>
                        </a:rPr>
                        <a:t>“In the JVM, </a:t>
                      </a:r>
                      <a:r>
                        <a:rPr lang="en-US" sz="3200" b="0" strike="noStrike" spc="-1" dirty="0" err="1">
                          <a:solidFill>
                            <a:srgbClr val="000000"/>
                          </a:solidFill>
                          <a:latin typeface="Arial"/>
                        </a:rPr>
                        <a:t>PyPy</a:t>
                      </a:r>
                      <a:r>
                        <a:rPr lang="en-US" sz="3200" b="0" strike="noStrike" spc="-1" dirty="0">
                          <a:solidFill>
                            <a:srgbClr val="000000"/>
                          </a:solidFill>
                          <a:latin typeface="Arial"/>
                        </a:rPr>
                        <a:t> and other adaptive VMs, switching between tiers can be expensive.</a:t>
                      </a:r>
                      <a:endParaRPr lang="en-US" sz="3200" b="0" strike="noStrike" spc="-1" dirty="0">
                        <a:latin typeface="Arial"/>
                      </a:endParaRPr>
                    </a:p>
                    <a:p>
                      <a:pPr>
                        <a:lnSpc>
                          <a:spcPct val="100000"/>
                        </a:lnSpc>
                        <a:tabLst>
                          <a:tab pos="0" algn="l"/>
                        </a:tabLst>
                      </a:pPr>
                      <a:r>
                        <a:rPr lang="en-US" sz="3200" b="0" strike="noStrike" spc="-1" dirty="0">
                          <a:solidFill>
                            <a:srgbClr val="000000"/>
                          </a:solidFill>
                          <a:latin typeface="Arial"/>
                        </a:rPr>
                        <a:t>We plan to make it cheap, by having the same in-memory data layout for all tiers.</a:t>
                      </a:r>
                      <a:endParaRPr lang="en-US" sz="3200" b="0" strike="noStrike" spc="-1" dirty="0">
                        <a:latin typeface="Arial"/>
                      </a:endParaRPr>
                    </a:p>
                    <a:p>
                      <a:pPr>
                        <a:lnSpc>
                          <a:spcPct val="100000"/>
                        </a:lnSpc>
                        <a:tabLst>
                          <a:tab pos="0" algn="l"/>
                        </a:tabLst>
                      </a:pPr>
                      <a:r>
                        <a:rPr lang="en-US" sz="3200" b="0" strike="noStrike" spc="-1" dirty="0">
                          <a:solidFill>
                            <a:srgbClr val="000000"/>
                          </a:solidFill>
                          <a:latin typeface="Arial"/>
                        </a:rPr>
                        <a:t>This is desirable because:</a:t>
                      </a:r>
                      <a:endParaRPr lang="en-US" sz="3200" b="0" strike="noStrike" spc="-1" dirty="0">
                        <a:latin typeface="Arial"/>
                      </a:endParaRPr>
                    </a:p>
                    <a:p>
                      <a:pPr>
                        <a:lnSpc>
                          <a:spcPct val="100000"/>
                        </a:lnSpc>
                        <a:tabLst>
                          <a:tab pos="0" algn="l"/>
                        </a:tabLst>
                      </a:pPr>
                      <a:r>
                        <a:rPr lang="en-US" sz="3200" b="0" strike="noStrike" spc="-1" dirty="0">
                          <a:solidFill>
                            <a:srgbClr val="000000"/>
                          </a:solidFill>
                          <a:latin typeface="Arial"/>
                        </a:rPr>
                        <a:t>We expect to have to switch between tiers often to support all of Python</a:t>
                      </a:r>
                      <a:endParaRPr lang="en-US" sz="3200" b="0" strike="noStrike" spc="-1" dirty="0">
                        <a:latin typeface="Arial"/>
                      </a:endParaRPr>
                    </a:p>
                    <a:p>
                      <a:pPr>
                        <a:lnSpc>
                          <a:spcPct val="100000"/>
                        </a:lnSpc>
                        <a:tabLst>
                          <a:tab pos="0" algn="l"/>
                        </a:tabLst>
                      </a:pPr>
                      <a:r>
                        <a:rPr lang="en-US" sz="3200" b="0" strike="noStrike" spc="-1" dirty="0">
                          <a:solidFill>
                            <a:srgbClr val="000000"/>
                          </a:solidFill>
                          <a:latin typeface="Arial"/>
                        </a:rPr>
                        <a:t>We want to have an open-source development model, so each tier should be maintainable mostly independently.</a:t>
                      </a:r>
                      <a:endParaRPr lang="en-US" sz="3200" b="0" strike="noStrike" spc="-1" dirty="0">
                        <a:latin typeface="Arial"/>
                      </a:endParaRPr>
                    </a:p>
                    <a:p>
                      <a:pPr>
                        <a:lnSpc>
                          <a:spcPct val="100000"/>
                        </a:lnSpc>
                        <a:tabLst>
                          <a:tab pos="0" algn="l"/>
                        </a:tabLst>
                      </a:pPr>
                      <a:r>
                        <a:rPr lang="en-US" sz="3200" b="0" strike="noStrike" spc="-1" dirty="0">
                          <a:solidFill>
                            <a:srgbClr val="000000"/>
                          </a:solidFill>
                          <a:latin typeface="Arial"/>
                        </a:rPr>
                        <a:t>It doesn’t cost that much in performance if the memory layout is designed carefully.”</a:t>
                      </a:r>
                      <a:endParaRPr lang="en-US" sz="3200" b="0" strike="noStrike" spc="-1" dirty="0">
                        <a:latin typeface="Arial"/>
                      </a:endParaRPr>
                    </a:p>
                    <a:p>
                      <a:pPr>
                        <a:lnSpc>
                          <a:spcPct val="100000"/>
                        </a:lnSpc>
                        <a:tabLst>
                          <a:tab pos="0" algn="l"/>
                        </a:tabLst>
                      </a:pPr>
                      <a:endParaRPr lang="en-US" sz="3200" b="0" strike="noStrike" spc="-1" dirty="0">
                        <a:latin typeface="Arial"/>
                      </a:endParaRP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62964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dirty="0"/>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39" name="CustomShape 5"/>
          <p:cNvSpPr/>
          <p:nvPr/>
        </p:nvSpPr>
        <p:spPr>
          <a:xfrm>
            <a:off x="7282440" y="1730880"/>
            <a:ext cx="144000" cy="451800"/>
          </a:xfrm>
          <a:prstGeom prst="rect">
            <a:avLst/>
          </a:prstGeom>
          <a:noFill/>
          <a:ln w="12600">
            <a:noFill/>
          </a:ln>
        </p:spPr>
        <p:style>
          <a:lnRef idx="0">
            <a:scrgbClr r="0" g="0" b="0"/>
          </a:lnRef>
          <a:fillRef idx="0">
            <a:scrgbClr r="0" g="0" b="0"/>
          </a:fillRef>
          <a:effectRef idx="0">
            <a:scrgbClr r="0" g="0" b="0"/>
          </a:effectRef>
          <a:fontRef idx="minor"/>
        </p:style>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5" name="Table 1"/>
          <p:cNvGraphicFramePr/>
          <p:nvPr>
            <p:extLst>
              <p:ext uri="{D42A27DB-BD31-4B8C-83A1-F6EECF244321}">
                <p14:modId xmlns:p14="http://schemas.microsoft.com/office/powerpoint/2010/main" val="140913690"/>
              </p:ext>
            </p:extLst>
          </p:nvPr>
        </p:nvGraphicFramePr>
        <p:xfrm>
          <a:off x="1657080" y="2333520"/>
          <a:ext cx="22294301" cy="10972800"/>
        </p:xfrm>
        <a:graphic>
          <a:graphicData uri="http://schemas.openxmlformats.org/drawingml/2006/table">
            <a:tbl>
              <a:tblPr/>
              <a:tblGrid>
                <a:gridCol w="20029506">
                  <a:extLst>
                    <a:ext uri="{9D8B030D-6E8A-4147-A177-3AD203B41FA5}">
                      <a16:colId xmlns:a16="http://schemas.microsoft.com/office/drawing/2014/main" val="20000"/>
                    </a:ext>
                  </a:extLst>
                </a:gridCol>
                <a:gridCol w="2264795">
                  <a:extLst>
                    <a:ext uri="{9D8B030D-6E8A-4147-A177-3AD203B41FA5}">
                      <a16:colId xmlns:a16="http://schemas.microsoft.com/office/drawing/2014/main" val="20001"/>
                    </a:ext>
                  </a:extLst>
                </a:gridCol>
              </a:tblGrid>
              <a:tr h="10362435">
                <a:tc>
                  <a:txBody>
                    <a:bodyPr/>
                    <a:lstStyle/>
                    <a:p>
                      <a:pPr>
                        <a:lnSpc>
                          <a:spcPct val="100000"/>
                        </a:lnSpc>
                        <a:tabLst>
                          <a:tab pos="0" algn="l"/>
                        </a:tabLst>
                      </a:pPr>
                      <a:r>
                        <a:rPr lang="en-US" sz="3200" b="1" strike="noStrike" spc="-1" dirty="0">
                          <a:solidFill>
                            <a:srgbClr val="000000"/>
                          </a:solidFill>
                          <a:latin typeface="Arial"/>
                        </a:rPr>
                        <a:t>Sam Gross </a:t>
                      </a:r>
                      <a:r>
                        <a:rPr lang="en-US" sz="3200" b="1" strike="noStrike" spc="-1" dirty="0" err="1">
                          <a:solidFill>
                            <a:srgbClr val="000000"/>
                          </a:solidFill>
                          <a:latin typeface="Arial"/>
                        </a:rPr>
                        <a:t>Nogil</a:t>
                      </a:r>
                      <a:r>
                        <a:rPr lang="en-US" sz="3200" b="1" strike="noStrike" spc="-1" dirty="0">
                          <a:solidFill>
                            <a:srgbClr val="000000"/>
                          </a:solidFill>
                          <a:latin typeface="+mn-lt"/>
                        </a:rPr>
                        <a:t> project </a:t>
                      </a:r>
                      <a:r>
                        <a:rPr lang="en-US" sz="3200" b="0" strike="noStrike" spc="-1" dirty="0">
                          <a:solidFill>
                            <a:srgbClr val="000000"/>
                          </a:solidFill>
                          <a:latin typeface="+mn-lt"/>
                        </a:rPr>
                        <a:t>(</a:t>
                      </a:r>
                      <a:r>
                        <a:rPr lang="en-US" sz="3200" b="0" strike="noStrike" spc="-1" dirty="0">
                          <a:solidFill>
                            <a:srgbClr val="000000"/>
                          </a:solidFill>
                          <a:latin typeface="+mn-lt"/>
                          <a:hlinkClick r:id="rId3"/>
                        </a:rPr>
                        <a:t>https://github.com/colesbury/nogil/</a:t>
                      </a:r>
                      <a:r>
                        <a:rPr lang="en-US" sz="3200" b="0" strike="noStrike" spc="-1" dirty="0">
                          <a:solidFill>
                            <a:srgbClr val="000000"/>
                          </a:solidFill>
                          <a:latin typeface="+mn-lt"/>
                        </a:rPr>
                        <a:t>)</a:t>
                      </a:r>
                      <a:r>
                        <a:rPr lang="en-US" sz="3200" b="1" strike="noStrike" spc="-1" dirty="0">
                          <a:solidFill>
                            <a:srgbClr val="000000"/>
                          </a:solidFill>
                          <a:latin typeface="+mn-lt"/>
                        </a:rPr>
                        <a:t>:</a:t>
                      </a:r>
                    </a:p>
                    <a:p>
                      <a:pPr>
                        <a:lnSpc>
                          <a:spcPct val="100000"/>
                        </a:lnSpc>
                        <a:tabLst>
                          <a:tab pos="0" algn="l"/>
                        </a:tabLst>
                      </a:pPr>
                      <a:endParaRPr lang="en-US" sz="3200" b="0" strike="noStrike" spc="-1" dirty="0">
                        <a:latin typeface="Arial"/>
                      </a:endParaRPr>
                    </a:p>
                    <a:p>
                      <a:pPr marL="514350" indent="-514350">
                        <a:buFont typeface="+mj-lt"/>
                        <a:buAutoNum type="arabicPeriod"/>
                      </a:pPr>
                      <a:r>
                        <a:rPr lang="en-US" sz="3200" b="0" i="0" u="none" strike="noStrike" kern="1200" dirty="0">
                          <a:solidFill>
                            <a:schemeClr val="tx1"/>
                          </a:solidFill>
                          <a:effectLst/>
                          <a:latin typeface="+mj-lt"/>
                          <a:ea typeface="+mn-ea"/>
                          <a:cs typeface="+mn-cs"/>
                        </a:rPr>
                        <a:t>Replacement of Python’s built-in allocator </a:t>
                      </a:r>
                      <a:r>
                        <a:rPr lang="en-US" sz="3200" b="1" i="0" u="none" strike="noStrike" kern="1200" dirty="0" err="1">
                          <a:solidFill>
                            <a:schemeClr val="tx1"/>
                          </a:solidFill>
                          <a:effectLst/>
                          <a:latin typeface="+mj-lt"/>
                          <a:ea typeface="+mn-ea"/>
                          <a:cs typeface="+mn-cs"/>
                        </a:rPr>
                        <a:t>pymalloc</a:t>
                      </a:r>
                      <a:r>
                        <a:rPr lang="en-US" sz="3200" b="0" i="0" u="none" strike="noStrike" kern="1200" dirty="0">
                          <a:solidFill>
                            <a:schemeClr val="tx1"/>
                          </a:solidFill>
                          <a:effectLst/>
                          <a:latin typeface="+mj-lt"/>
                          <a:ea typeface="+mn-ea"/>
                          <a:cs typeface="+mn-cs"/>
                        </a:rPr>
                        <a:t> with </a:t>
                      </a:r>
                      <a:r>
                        <a:rPr lang="en-US" sz="3200" b="1" i="0" u="none" strike="noStrike" kern="1200" dirty="0">
                          <a:solidFill>
                            <a:schemeClr val="tx1"/>
                          </a:solidFill>
                          <a:effectLst/>
                          <a:latin typeface="+mj-lt"/>
                          <a:ea typeface="+mn-ea"/>
                          <a:cs typeface="+mn-cs"/>
                          <a:hlinkClick r:id="rId4"/>
                        </a:rPr>
                        <a:t>mimalloc</a:t>
                      </a:r>
                      <a:r>
                        <a:rPr lang="en-US" sz="3200" b="0" i="0" u="none" strike="noStrike" kern="1200" dirty="0">
                          <a:solidFill>
                            <a:schemeClr val="tx1"/>
                          </a:solidFill>
                          <a:effectLst/>
                          <a:latin typeface="+mj-lt"/>
                          <a:ea typeface="+mn-ea"/>
                          <a:cs typeface="+mn-cs"/>
                        </a:rPr>
                        <a:t> for thread safety, including cooperation required for lockless read access to dictionaries and other collections, and efficiency (heap memory layout allows finding GC-tracked objects without having to maintain an explicit list);</a:t>
                      </a:r>
                    </a:p>
                    <a:p>
                      <a:pPr marL="514350" indent="-514350">
                        <a:buFont typeface="+mj-lt"/>
                        <a:buAutoNum type="arabicPeriod"/>
                      </a:pPr>
                      <a:endParaRPr lang="en-US" sz="3200" b="0" i="0" u="none" strike="noStrike" kern="1200" dirty="0">
                        <a:solidFill>
                          <a:schemeClr val="tx1"/>
                        </a:solidFill>
                        <a:effectLst/>
                        <a:latin typeface="+mj-lt"/>
                        <a:ea typeface="+mn-ea"/>
                        <a:cs typeface="+mn-cs"/>
                      </a:endParaRPr>
                    </a:p>
                    <a:p>
                      <a:pPr marL="514350" indent="-514350">
                        <a:buFont typeface="+mj-lt"/>
                        <a:buAutoNum type="arabicPeriod"/>
                      </a:pPr>
                      <a:r>
                        <a:rPr lang="en-US" sz="3200" b="0" i="0" u="none" strike="noStrike" kern="1200" dirty="0">
                          <a:solidFill>
                            <a:schemeClr val="tx1"/>
                          </a:solidFill>
                          <a:effectLst/>
                          <a:latin typeface="+mj-lt"/>
                          <a:ea typeface="+mn-ea"/>
                          <a:cs typeface="+mn-cs"/>
                        </a:rPr>
                        <a:t>Replacement of Python’s non-atomic eager reference counting with </a:t>
                      </a:r>
                      <a:r>
                        <a:rPr lang="en-US" sz="3200" b="0" i="0" u="none" strike="noStrike" kern="1200" dirty="0">
                          <a:solidFill>
                            <a:schemeClr val="tx1"/>
                          </a:solidFill>
                          <a:effectLst/>
                          <a:latin typeface="+mj-lt"/>
                          <a:ea typeface="+mn-ea"/>
                          <a:cs typeface="+mn-cs"/>
                          <a:hlinkClick r:id="rId5"/>
                        </a:rPr>
                        <a:t>biased reference counting</a:t>
                      </a:r>
                      <a:r>
                        <a:rPr lang="en-US" sz="3200" b="0" i="0" u="none" strike="noStrike" kern="1200" dirty="0">
                          <a:solidFill>
                            <a:schemeClr val="tx1"/>
                          </a:solidFill>
                          <a:effectLst/>
                          <a:latin typeface="+mj-lt"/>
                          <a:ea typeface="+mn-ea"/>
                          <a:cs typeface="+mn-cs"/>
                        </a:rPr>
                        <a:t> that:</a:t>
                      </a:r>
                    </a:p>
                    <a:p>
                      <a:pPr lvl="1"/>
                      <a:r>
                        <a:rPr lang="en-US" sz="3200" b="0" i="0" u="none" strike="noStrike" kern="1200" dirty="0">
                          <a:solidFill>
                            <a:schemeClr val="tx1"/>
                          </a:solidFill>
                          <a:effectLst/>
                          <a:latin typeface="+mj-lt"/>
                          <a:ea typeface="+mn-ea"/>
                          <a:cs typeface="+mn-cs"/>
                        </a:rPr>
                        <a:t>ties each object with the thread that created it (called the </a:t>
                      </a:r>
                      <a:r>
                        <a:rPr lang="en-US" sz="3200" b="0" i="1" u="none" strike="noStrike" kern="1200" dirty="0">
                          <a:solidFill>
                            <a:schemeClr val="tx1"/>
                          </a:solidFill>
                          <a:effectLst/>
                          <a:latin typeface="+mj-lt"/>
                          <a:ea typeface="+mn-ea"/>
                          <a:cs typeface="+mn-cs"/>
                        </a:rPr>
                        <a:t>owner thread</a:t>
                      </a:r>
                      <a:r>
                        <a:rPr lang="en-US" sz="3200" b="0" i="0" u="none" strike="noStrike" kern="1200" dirty="0">
                          <a:solidFill>
                            <a:schemeClr val="tx1"/>
                          </a:solidFill>
                          <a:effectLst/>
                          <a:latin typeface="+mj-lt"/>
                          <a:ea typeface="+mn-ea"/>
                          <a:cs typeface="+mn-cs"/>
                        </a:rPr>
                        <a:t>);</a:t>
                      </a:r>
                    </a:p>
                    <a:p>
                      <a:pPr lvl="1"/>
                      <a:r>
                        <a:rPr lang="en-US" sz="3200" b="0" i="0" u="none" strike="noStrike" kern="1200" dirty="0">
                          <a:solidFill>
                            <a:schemeClr val="tx1"/>
                          </a:solidFill>
                          <a:effectLst/>
                          <a:latin typeface="+mj-lt"/>
                          <a:ea typeface="+mn-ea"/>
                          <a:cs typeface="+mn-cs"/>
                        </a:rPr>
                        <a:t>enables efficient non-atomic local reference counting within the </a:t>
                      </a:r>
                      <a:r>
                        <a:rPr lang="en-US" sz="3200" b="0" i="1" u="none" strike="noStrike" kern="1200" dirty="0">
                          <a:solidFill>
                            <a:schemeClr val="tx1"/>
                          </a:solidFill>
                          <a:effectLst/>
                          <a:latin typeface="+mj-lt"/>
                          <a:ea typeface="+mn-ea"/>
                          <a:cs typeface="+mn-cs"/>
                        </a:rPr>
                        <a:t>owner thread</a:t>
                      </a:r>
                      <a:r>
                        <a:rPr lang="en-US" sz="3200" b="0" i="0" u="none" strike="noStrike" kern="1200" dirty="0">
                          <a:solidFill>
                            <a:schemeClr val="tx1"/>
                          </a:solidFill>
                          <a:effectLst/>
                          <a:latin typeface="+mj-lt"/>
                          <a:ea typeface="+mn-ea"/>
                          <a:cs typeface="+mn-cs"/>
                        </a:rPr>
                        <a:t>;</a:t>
                      </a:r>
                    </a:p>
                    <a:p>
                      <a:pPr lvl="1"/>
                      <a:r>
                        <a:rPr lang="en-US" sz="3200" b="0" i="0" u="none" strike="noStrike" kern="1200" dirty="0">
                          <a:solidFill>
                            <a:schemeClr val="tx1"/>
                          </a:solidFill>
                          <a:effectLst/>
                          <a:latin typeface="+mj-lt"/>
                          <a:ea typeface="+mn-ea"/>
                          <a:cs typeface="+mn-cs"/>
                        </a:rPr>
                        <a:t>allows for slower but atomic shared reference counting in other threads;</a:t>
                      </a:r>
                    </a:p>
                    <a:p>
                      <a:pPr lvl="1"/>
                      <a:endParaRPr lang="en-US" sz="3200" b="0" i="0" u="none" strike="noStrike" kern="1200" dirty="0">
                        <a:solidFill>
                          <a:schemeClr val="tx1"/>
                        </a:solidFill>
                        <a:effectLst/>
                        <a:latin typeface="+mj-lt"/>
                        <a:ea typeface="+mn-ea"/>
                        <a:cs typeface="+mn-cs"/>
                      </a:endParaRPr>
                    </a:p>
                    <a:p>
                      <a:pPr marL="514350" indent="-514350">
                        <a:buFont typeface="+mj-lt"/>
                        <a:buAutoNum type="arabicPeriod"/>
                      </a:pPr>
                      <a:r>
                        <a:rPr lang="en-US" sz="3200" b="0" i="0" u="none" strike="noStrike" kern="1200" dirty="0">
                          <a:solidFill>
                            <a:schemeClr val="tx1"/>
                          </a:solidFill>
                          <a:effectLst/>
                          <a:latin typeface="+mj-lt"/>
                          <a:ea typeface="+mn-ea"/>
                          <a:cs typeface="+mn-cs"/>
                        </a:rPr>
                        <a:t>To speed up object access across threads (otherwise slowed down by the atomic shared reference counting</a:t>
                      </a:r>
                    </a:p>
                    <a:p>
                      <a:pPr marL="514350" indent="-514350">
                        <a:buFont typeface="+mj-lt"/>
                        <a:buAutoNum type="arabicPeriod"/>
                      </a:pPr>
                      <a:endParaRPr lang="en-US" sz="3200" b="0" i="0" u="none" strike="noStrike" kern="1200" dirty="0">
                        <a:solidFill>
                          <a:schemeClr val="tx1"/>
                        </a:solidFill>
                        <a:effectLst/>
                        <a:latin typeface="+mj-lt"/>
                        <a:ea typeface="+mn-ea"/>
                        <a:cs typeface="+mn-cs"/>
                      </a:endParaRPr>
                    </a:p>
                    <a:p>
                      <a:pPr marL="514350" indent="-514350">
                        <a:buFont typeface="+mj-lt"/>
                        <a:buAutoNum type="arabicPeriod"/>
                      </a:pPr>
                      <a:r>
                        <a:rPr lang="en-US" sz="3200" b="0" i="0" u="none" strike="noStrike" kern="1200" dirty="0">
                          <a:solidFill>
                            <a:schemeClr val="tx1"/>
                          </a:solidFill>
                          <a:effectLst/>
                          <a:latin typeface="+mj-lt"/>
                          <a:ea typeface="+mn-ea"/>
                          <a:cs typeface="+mn-cs"/>
                        </a:rPr>
                        <a:t>Adjustment of the cyclic garbage collector to become a single-threaded stop-the-world garbage collector</a:t>
                      </a:r>
                    </a:p>
                    <a:p>
                      <a:pPr marL="514350" indent="-514350">
                        <a:buFont typeface="+mj-lt"/>
                        <a:buAutoNum type="arabicPeriod"/>
                      </a:pPr>
                      <a:endParaRPr lang="en-US" sz="3200" b="0" i="0" u="none" strike="noStrike" kern="1200" dirty="0">
                        <a:solidFill>
                          <a:schemeClr val="tx1"/>
                        </a:solidFill>
                        <a:effectLst/>
                        <a:latin typeface="+mj-lt"/>
                        <a:ea typeface="+mn-ea"/>
                        <a:cs typeface="+mn-cs"/>
                      </a:endParaRPr>
                    </a:p>
                    <a:p>
                      <a:pPr marL="514350" indent="-514350">
                        <a:buFont typeface="+mj-lt"/>
                        <a:buAutoNum type="arabicPeriod"/>
                      </a:pPr>
                      <a:r>
                        <a:rPr lang="en-US" sz="3200" b="0" i="0" u="none" strike="noStrike" kern="1200" dirty="0">
                          <a:solidFill>
                            <a:schemeClr val="tx1"/>
                          </a:solidFill>
                          <a:effectLst/>
                          <a:latin typeface="+mj-lt"/>
                          <a:ea typeface="+mn-ea"/>
                          <a:cs typeface="+mn-cs"/>
                        </a:rPr>
                        <a:t> Relocation of the process-global </a:t>
                      </a:r>
                      <a:r>
                        <a:rPr lang="en-US" sz="3200" b="0" i="0" u="none" strike="noStrike" kern="1200" dirty="0">
                          <a:solidFill>
                            <a:schemeClr val="tx1"/>
                          </a:solidFill>
                          <a:effectLst/>
                          <a:latin typeface="+mj-lt"/>
                          <a:ea typeface="+mn-ea"/>
                          <a:cs typeface="+mn-cs"/>
                          <a:hlinkClick r:id="rId6"/>
                        </a:rPr>
                        <a:t>MRO</a:t>
                      </a:r>
                      <a:r>
                        <a:rPr lang="en-US" sz="3200" b="0" i="0" u="none" strike="noStrike" kern="1200" dirty="0">
                          <a:solidFill>
                            <a:schemeClr val="tx1"/>
                          </a:solidFill>
                          <a:effectLst/>
                          <a:latin typeface="+mj-lt"/>
                          <a:ea typeface="+mn-ea"/>
                          <a:cs typeface="+mn-cs"/>
                        </a:rPr>
                        <a:t> cache to thread-local to avoid contention on MRO lookups; invalidations are still global;</a:t>
                      </a:r>
                    </a:p>
                    <a:p>
                      <a:pPr marL="514350" indent="-514350">
                        <a:buFont typeface="+mj-lt"/>
                        <a:buAutoNum type="arabicPeriod"/>
                      </a:pPr>
                      <a:endParaRPr lang="en-US" sz="3200" b="0" i="0" u="none" strike="noStrike" kern="1200" dirty="0">
                        <a:solidFill>
                          <a:schemeClr val="tx1"/>
                        </a:solidFill>
                        <a:effectLst/>
                        <a:latin typeface="+mj-lt"/>
                        <a:ea typeface="+mn-ea"/>
                        <a:cs typeface="+mn-cs"/>
                      </a:endParaRPr>
                    </a:p>
                    <a:p>
                      <a:pPr marL="514350" indent="-514350">
                        <a:buFont typeface="+mj-lt"/>
                        <a:buAutoNum type="arabicPeriod"/>
                      </a:pPr>
                      <a:r>
                        <a:rPr lang="en-US" sz="3200" b="0" i="0" u="none" strike="noStrike" kern="1200" dirty="0">
                          <a:solidFill>
                            <a:schemeClr val="tx1"/>
                          </a:solidFill>
                          <a:effectLst/>
                          <a:latin typeface="+mj-lt"/>
                          <a:ea typeface="+mn-ea"/>
                          <a:cs typeface="+mn-cs"/>
                        </a:rPr>
                        <a:t>Modification of built-in collections to become thread-safe.</a:t>
                      </a:r>
                    </a:p>
                    <a:p>
                      <a:pPr>
                        <a:lnSpc>
                          <a:spcPct val="100000"/>
                        </a:lnSpc>
                        <a:tabLst>
                          <a:tab pos="0" algn="l"/>
                        </a:tabLst>
                      </a:pPr>
                      <a:br>
                        <a:rPr lang="en-US" dirty="0"/>
                      </a:br>
                      <a:endParaRPr lang="en-US" sz="3200" b="0" strike="noStrike" spc="-1" dirty="0">
                        <a:latin typeface="Arial"/>
                      </a:endParaRPr>
                    </a:p>
                  </a:txBody>
                  <a:tcPr marL="177480" marR="177480">
                    <a:lnL w="12240">
                      <a:noFill/>
                    </a:lnL>
                    <a:lnR w="12240">
                      <a:noFill/>
                    </a:lnR>
                    <a:lnT w="12240">
                      <a:noFill/>
                    </a:lnT>
                    <a:lnB w="12240">
                      <a:noFill/>
                    </a:lnB>
                    <a:solidFill>
                      <a:srgbClr val="FFFFFF"/>
                    </a:solidFill>
                  </a:tcPr>
                </a:tc>
                <a:tc>
                  <a:txBody>
                    <a:bodyPr/>
                    <a:lstStyle/>
                    <a:p>
                      <a:endParaRPr lang="en-AR" dirty="0"/>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341619">
                <a:tc>
                  <a:txBody>
                    <a:bodyPr/>
                    <a:lstStyle/>
                    <a:p>
                      <a:endParaRPr lang="en-AR" dirty="0"/>
                    </a:p>
                  </a:txBody>
                  <a:tcPr marL="177480" marR="177480">
                    <a:lnL w="12240">
                      <a:noFill/>
                    </a:lnL>
                    <a:lnR w="12240">
                      <a:noFill/>
                    </a:lnR>
                    <a:lnT w="12240">
                      <a:noFill/>
                    </a:lnT>
                    <a:lnB w="12240">
                      <a:noFill/>
                    </a:lnB>
                    <a:solidFill>
                      <a:srgbClr val="FFFFFF"/>
                    </a:solidFill>
                  </a:tcPr>
                </a:tc>
                <a:tc>
                  <a:txBody>
                    <a:bodyPr/>
                    <a:lstStyle/>
                    <a:p>
                      <a:endParaRPr lang="en-AR" dirty="0"/>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36" name="CustomShape 2"/>
          <p:cNvSpPr/>
          <p:nvPr/>
        </p:nvSpPr>
        <p:spPr>
          <a:xfrm>
            <a:off x="179820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
        <p:nvSpPr>
          <p:cNvPr id="437" name="CustomShape 3"/>
          <p:cNvSpPr/>
          <p:nvPr/>
        </p:nvSpPr>
        <p:spPr>
          <a:xfrm>
            <a:off x="1703160" y="1274760"/>
            <a:ext cx="13740480" cy="7603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US" sz="5400" b="0" strike="noStrike" spc="-1">
                <a:solidFill>
                  <a:srgbClr val="000000"/>
                </a:solidFill>
                <a:latin typeface="Arial"/>
              </a:rPr>
              <a:t>Attempting to remove the GIL</a:t>
            </a:r>
            <a:endParaRPr lang="en-US" sz="5400" b="0" strike="noStrike" spc="-1">
              <a:latin typeface="Arial"/>
            </a:endParaRPr>
          </a:p>
        </p:txBody>
      </p:sp>
      <p:sp>
        <p:nvSpPr>
          <p:cNvPr id="439" name="CustomShape 5"/>
          <p:cNvSpPr/>
          <p:nvPr/>
        </p:nvSpPr>
        <p:spPr>
          <a:xfrm>
            <a:off x="7282440" y="1730880"/>
            <a:ext cx="144000" cy="451800"/>
          </a:xfrm>
          <a:prstGeom prst="rect">
            <a:avLst/>
          </a:prstGeom>
          <a:noFill/>
          <a:ln w="1260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17132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5" name="Table 1"/>
          <p:cNvGraphicFramePr/>
          <p:nvPr>
            <p:extLst>
              <p:ext uri="{D42A27DB-BD31-4B8C-83A1-F6EECF244321}">
                <p14:modId xmlns:p14="http://schemas.microsoft.com/office/powerpoint/2010/main" val="1933711025"/>
              </p:ext>
            </p:extLst>
          </p:nvPr>
        </p:nvGraphicFramePr>
        <p:xfrm>
          <a:off x="1531546" y="598320"/>
          <a:ext cx="21741409" cy="12954000"/>
        </p:xfrm>
        <a:graphic>
          <a:graphicData uri="http://schemas.openxmlformats.org/drawingml/2006/table">
            <a:tbl>
              <a:tblPr/>
              <a:tblGrid>
                <a:gridCol w="19532780">
                  <a:extLst>
                    <a:ext uri="{9D8B030D-6E8A-4147-A177-3AD203B41FA5}">
                      <a16:colId xmlns:a16="http://schemas.microsoft.com/office/drawing/2014/main" val="20000"/>
                    </a:ext>
                  </a:extLst>
                </a:gridCol>
                <a:gridCol w="2208629">
                  <a:extLst>
                    <a:ext uri="{9D8B030D-6E8A-4147-A177-3AD203B41FA5}">
                      <a16:colId xmlns:a16="http://schemas.microsoft.com/office/drawing/2014/main" val="20001"/>
                    </a:ext>
                  </a:extLst>
                </a:gridCol>
              </a:tblGrid>
              <a:tr h="11928607">
                <a:tc>
                  <a:txBody>
                    <a:bodyPr/>
                    <a:lstStyle/>
                    <a:p>
                      <a:pPr>
                        <a:lnSpc>
                          <a:spcPct val="100000"/>
                        </a:lnSpc>
                        <a:tabLst>
                          <a:tab pos="0" algn="l"/>
                        </a:tabLst>
                      </a:pPr>
                      <a:br>
                        <a:rPr lang="en-US" sz="3200" dirty="0">
                          <a:latin typeface="+mj-lt"/>
                        </a:rPr>
                      </a:br>
                      <a:r>
                        <a:rPr lang="en-US" sz="3200" b="1" dirty="0">
                          <a:latin typeface="+mj-lt"/>
                        </a:rPr>
                        <a:t>Bibliography</a:t>
                      </a:r>
                      <a:r>
                        <a:rPr lang="en-US" sz="3200" dirty="0">
                          <a:latin typeface="+mj-lt"/>
                        </a:rPr>
                        <a:t>:</a:t>
                      </a:r>
                    </a:p>
                    <a:p>
                      <a:pPr>
                        <a:lnSpc>
                          <a:spcPct val="100000"/>
                        </a:lnSpc>
                        <a:tabLst>
                          <a:tab pos="0" algn="l"/>
                        </a:tabLst>
                      </a:pPr>
                      <a:endParaRPr lang="en-US" sz="3200" b="0" strike="noStrike" spc="-1" dirty="0">
                        <a:latin typeface="+mj-lt"/>
                      </a:endParaRPr>
                    </a:p>
                    <a:p>
                      <a:pPr>
                        <a:lnSpc>
                          <a:spcPct val="100000"/>
                        </a:lnSpc>
                        <a:tabLst>
                          <a:tab pos="0" algn="l"/>
                        </a:tabLst>
                      </a:pPr>
                      <a:endParaRPr lang="en-US" sz="3200" b="0" strike="noStrike" spc="-1" dirty="0">
                        <a:latin typeface="Arial"/>
                      </a:endParaRPr>
                    </a:p>
                    <a:p>
                      <a:pPr>
                        <a:lnSpc>
                          <a:spcPct val="100000"/>
                        </a:lnSpc>
                        <a:tabLst>
                          <a:tab pos="0" algn="l"/>
                        </a:tabLst>
                      </a:pPr>
                      <a:r>
                        <a:rPr lang="en-US" sz="3200" b="0" strike="noStrike" spc="-1" dirty="0">
                          <a:latin typeface="+mn-lt"/>
                          <a:hlinkClick r:id="rId3"/>
                        </a:rPr>
                        <a:t>https://www.backblaze.com/blog/the-python-gil-past-present-and-future/</a:t>
                      </a:r>
                      <a:endParaRPr lang="en-US" sz="3200" b="0" strike="noStrike" spc="-1" dirty="0">
                        <a:latin typeface="+mn-lt"/>
                      </a:endParaRPr>
                    </a:p>
                    <a:p>
                      <a:pPr>
                        <a:lnSpc>
                          <a:spcPct val="100000"/>
                        </a:lnSpc>
                        <a:tabLst>
                          <a:tab pos="0" algn="l"/>
                        </a:tabLst>
                      </a:pPr>
                      <a:endParaRPr lang="en-US" sz="3200" b="0" strike="noStrike" spc="-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3200" b="0" i="0" kern="1200" dirty="0">
                          <a:solidFill>
                            <a:schemeClr val="tx1"/>
                          </a:solidFill>
                          <a:effectLst/>
                          <a:latin typeface="+mn-lt"/>
                          <a:ea typeface="+mn-ea"/>
                          <a:cs typeface="+mn-cs"/>
                          <a:hlinkClick r:id="rId4" tooltip="https://tenthousandmeters.com/blog/python-behind-the-scenes-13-the-gil-and-its-effects-on-python-multithreading/"/>
                        </a:rPr>
                        <a:t>https://tenthousandmeters.com/blog/python-behind-the-scenes-13-the-gil-and-its-effects-on-python-multithreading/</a:t>
                      </a:r>
                      <a:endParaRPr lang="en-US" sz="3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lang="en-US" sz="3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3200" b="0" i="0" kern="1200" dirty="0">
                          <a:solidFill>
                            <a:schemeClr val="tx1"/>
                          </a:solidFill>
                          <a:effectLst/>
                          <a:latin typeface="+mn-lt"/>
                          <a:ea typeface="+mn-ea"/>
                          <a:cs typeface="+mn-cs"/>
                          <a:hlinkClick r:id="rId5"/>
                        </a:rPr>
                        <a:t>https://lukasz.langa.pl/5d044f91-49c1-4170-aed1-62b6763e6ad0/</a:t>
                      </a:r>
                      <a:endParaRPr lang="en-US" sz="3200" b="0" i="0" kern="1200" dirty="0">
                        <a:solidFill>
                          <a:schemeClr val="tx1"/>
                        </a:solidFill>
                        <a:effectLst/>
                        <a:latin typeface="+mn-lt"/>
                        <a:ea typeface="+mn-ea"/>
                        <a:cs typeface="+mn-cs"/>
                      </a:endParaRPr>
                    </a:p>
                    <a:p>
                      <a:pPr marL="457200" lvl="1" indent="0">
                        <a:buFont typeface="+mj-lt"/>
                        <a:buNone/>
                      </a:pPr>
                      <a:endParaRPr lang="en-US" sz="3200" b="0" strike="noStrike" spc="-1" dirty="0">
                        <a:solidFill>
                          <a:schemeClr val="tx1"/>
                        </a:solidFill>
                        <a:latin typeface="Arial"/>
                      </a:endParaRPr>
                    </a:p>
                    <a:p>
                      <a:pPr marL="457200" lvl="1" indent="0">
                        <a:buFont typeface="+mj-lt"/>
                        <a:buNone/>
                      </a:pPr>
                      <a:r>
                        <a:rPr lang="en-US" sz="3200" b="0" strike="noStrike" spc="-1" dirty="0">
                          <a:solidFill>
                            <a:schemeClr val="tx1"/>
                          </a:solidFill>
                          <a:latin typeface="+mj-lt"/>
                        </a:rPr>
                        <a:t>Sam Gross NOGIL documentation:</a:t>
                      </a:r>
                    </a:p>
                    <a:p>
                      <a:pPr marL="457200" lvl="1" indent="0">
                        <a:buFont typeface="+mj-lt"/>
                        <a:buNone/>
                      </a:pPr>
                      <a:r>
                        <a:rPr lang="en-US" sz="3200" b="0" strike="noStrike" spc="-1" dirty="0">
                          <a:solidFill>
                            <a:schemeClr val="tx1"/>
                          </a:solidFill>
                          <a:latin typeface="+mj-lt"/>
                        </a:rPr>
                        <a:t> </a:t>
                      </a:r>
                      <a:r>
                        <a:rPr lang="en-US" sz="3200" b="1" i="0" u="none" strike="noStrike" dirty="0">
                          <a:solidFill>
                            <a:schemeClr val="tx1"/>
                          </a:solidFill>
                          <a:effectLst/>
                          <a:latin typeface="+mj-lt"/>
                          <a:hlinkClick r:id="rId6"/>
                        </a:rPr>
                        <a:t>https://docs.google.com/document/d/18CXhDb1ygxg-YXNBJNzfzZsDFosB5e6BfnXLlejd9l0/edit</a:t>
                      </a:r>
                      <a:endParaRPr lang="en-US" sz="3200" b="1" i="0" u="none" strike="noStrike" dirty="0">
                        <a:solidFill>
                          <a:schemeClr val="tx1"/>
                        </a:solidFill>
                        <a:effectLst/>
                        <a:latin typeface="+mj-lt"/>
                      </a:endParaRPr>
                    </a:p>
                    <a:p>
                      <a:pPr marL="457200" lvl="1" indent="0">
                        <a:buFont typeface="+mj-lt"/>
                        <a:buNone/>
                      </a:pPr>
                      <a:endParaRPr lang="en-US" sz="3200" b="1" i="0" u="none" strike="noStrike" kern="1200" spc="-1" dirty="0">
                        <a:solidFill>
                          <a:schemeClr val="tx1"/>
                        </a:solidFill>
                        <a:effectLst/>
                        <a:latin typeface="+mj-lt"/>
                        <a:ea typeface="+mn-ea"/>
                        <a:cs typeface="+mn-cs"/>
                      </a:endParaRPr>
                    </a:p>
                    <a:p>
                      <a:pPr marL="457200" lvl="1" indent="0">
                        <a:buFont typeface="+mj-lt"/>
                        <a:buNone/>
                      </a:pPr>
                      <a:r>
                        <a:rPr lang="en-US" sz="3200" b="1" i="0" u="none" strike="noStrike" kern="1200" spc="-1" dirty="0">
                          <a:solidFill>
                            <a:schemeClr val="tx1"/>
                          </a:solidFill>
                          <a:effectLst/>
                          <a:latin typeface="+mj-lt"/>
                          <a:ea typeface="+mn-ea"/>
                          <a:cs typeface="+mn-cs"/>
                        </a:rPr>
                        <a:t> Faster </a:t>
                      </a:r>
                      <a:r>
                        <a:rPr lang="en-US" sz="3200" b="1" i="0" u="none" strike="noStrike" kern="1200" spc="-1" dirty="0" err="1">
                          <a:solidFill>
                            <a:schemeClr val="tx1"/>
                          </a:solidFill>
                          <a:effectLst/>
                          <a:latin typeface="+mj-lt"/>
                          <a:ea typeface="+mn-ea"/>
                          <a:cs typeface="+mn-cs"/>
                        </a:rPr>
                        <a:t>CPython</a:t>
                      </a:r>
                      <a:r>
                        <a:rPr lang="en-US" sz="3200" b="1" i="0" u="none" strike="noStrike" kern="1200" spc="-1" dirty="0">
                          <a:solidFill>
                            <a:schemeClr val="tx1"/>
                          </a:solidFill>
                          <a:effectLst/>
                          <a:latin typeface="+mj-lt"/>
                          <a:ea typeface="+mn-ea"/>
                          <a:cs typeface="+mn-cs"/>
                        </a:rPr>
                        <a:t> repository : </a:t>
                      </a:r>
                      <a:r>
                        <a:rPr lang="en-US" sz="3200" b="1" strike="noStrike" spc="-1" dirty="0">
                          <a:solidFill>
                            <a:srgbClr val="000305"/>
                          </a:solidFill>
                          <a:latin typeface="+mn-lt"/>
                          <a:hlinkClick r:id="rId7"/>
                        </a:rPr>
                        <a:t>https://github.com/faster-cpython</a:t>
                      </a:r>
                      <a:endParaRPr lang="en-US" sz="3200" b="1" strike="noStrike" spc="-1" dirty="0">
                        <a:solidFill>
                          <a:srgbClr val="000305"/>
                        </a:solidFill>
                        <a:latin typeface="+mn-lt"/>
                      </a:endParaRPr>
                    </a:p>
                    <a:p>
                      <a:pPr marL="457200" lvl="1" indent="0">
                        <a:buFont typeface="+mj-lt"/>
                        <a:buNone/>
                      </a:pPr>
                      <a:endParaRPr lang="en-US" sz="3200" b="1" i="0" u="none" strike="noStrike" kern="1200" spc="-1" dirty="0">
                        <a:solidFill>
                          <a:srgbClr val="000305"/>
                        </a:solidFill>
                        <a:effectLst/>
                        <a:latin typeface="+mn-lt"/>
                        <a:ea typeface="+mn-ea"/>
                        <a:cs typeface="+mn-cs"/>
                      </a:endParaRPr>
                    </a:p>
                    <a:p>
                      <a:pPr>
                        <a:lnSpc>
                          <a:spcPct val="100000"/>
                        </a:lnSpc>
                        <a:tabLst>
                          <a:tab pos="0" algn="l"/>
                        </a:tabLst>
                      </a:pPr>
                      <a:r>
                        <a:rPr lang="en-US" sz="3200" b="1" strike="noStrike" spc="-1" dirty="0">
                          <a:solidFill>
                            <a:srgbClr val="000000"/>
                          </a:solidFill>
                          <a:latin typeface="+mn-lt"/>
                        </a:rPr>
                        <a:t>     Sam Gross </a:t>
                      </a:r>
                      <a:r>
                        <a:rPr lang="en-US" sz="3200" b="1" strike="noStrike" spc="-1" dirty="0" err="1">
                          <a:solidFill>
                            <a:srgbClr val="000000"/>
                          </a:solidFill>
                          <a:latin typeface="+mn-lt"/>
                        </a:rPr>
                        <a:t>Nogil</a:t>
                      </a:r>
                      <a:r>
                        <a:rPr lang="en-US" sz="3200" b="1" strike="noStrike" spc="-1" dirty="0">
                          <a:solidFill>
                            <a:srgbClr val="000000"/>
                          </a:solidFill>
                          <a:latin typeface="+mn-lt"/>
                        </a:rPr>
                        <a:t> repository: </a:t>
                      </a:r>
                      <a:r>
                        <a:rPr lang="en-US" sz="3200" b="0" strike="noStrike" spc="-1" dirty="0">
                          <a:solidFill>
                            <a:srgbClr val="000000"/>
                          </a:solidFill>
                          <a:latin typeface="+mn-lt"/>
                        </a:rPr>
                        <a:t> </a:t>
                      </a:r>
                      <a:r>
                        <a:rPr lang="en-US" sz="3200" b="0" strike="noStrike" spc="-1" dirty="0">
                          <a:solidFill>
                            <a:srgbClr val="000000"/>
                          </a:solidFill>
                          <a:latin typeface="+mn-lt"/>
                          <a:hlinkClick r:id="rId8"/>
                        </a:rPr>
                        <a:t>https://github.com/colesbury/nogil/</a:t>
                      </a:r>
                      <a:endParaRPr lang="en-US" sz="3200" b="0" strike="noStrike" spc="-1" dirty="0">
                        <a:solidFill>
                          <a:srgbClr val="000000"/>
                        </a:solidFill>
                        <a:latin typeface="+mn-lt"/>
                      </a:endParaRPr>
                    </a:p>
                    <a:p>
                      <a:pPr>
                        <a:lnSpc>
                          <a:spcPct val="100000"/>
                        </a:lnSpc>
                        <a:tabLst>
                          <a:tab pos="0" algn="l"/>
                        </a:tabLst>
                      </a:pPr>
                      <a:endParaRPr lang="en-US" sz="3200" b="0" strike="noStrike" spc="-1"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3200" b="0" strike="noStrike" spc="-1" dirty="0">
                          <a:solidFill>
                            <a:srgbClr val="000000"/>
                          </a:solidFill>
                          <a:latin typeface="+mn-lt"/>
                        </a:rPr>
                        <a:t>     Larry Hastings </a:t>
                      </a:r>
                      <a:r>
                        <a:rPr lang="en-US" sz="3200" b="0" strike="noStrike" spc="-1" dirty="0" err="1">
                          <a:solidFill>
                            <a:srgbClr val="000000"/>
                          </a:solidFill>
                          <a:latin typeface="+mn-lt"/>
                        </a:rPr>
                        <a:t>Gilectomy</a:t>
                      </a:r>
                      <a:r>
                        <a:rPr lang="en-US" sz="3200" b="0" strike="noStrike" spc="-1" dirty="0">
                          <a:solidFill>
                            <a:srgbClr val="000000"/>
                          </a:solidFill>
                          <a:latin typeface="+mn-lt"/>
                        </a:rPr>
                        <a:t> repository: </a:t>
                      </a:r>
                      <a:r>
                        <a:rPr lang="en-US" sz="3200" b="0" strike="noStrike" spc="-1" dirty="0">
                          <a:solidFill>
                            <a:srgbClr val="000000"/>
                          </a:solidFill>
                          <a:latin typeface="+mn-lt"/>
                          <a:hlinkClick r:id="rId9"/>
                        </a:rPr>
                        <a:t>https://github.com/larryhastings/gilectomy</a:t>
                      </a:r>
                      <a:r>
                        <a:rPr lang="en-US" sz="3200" b="0" strike="noStrike" spc="-1" dirty="0">
                          <a:solidFill>
                            <a:srgbClr val="000000"/>
                          </a:solidFill>
                          <a:latin typeface="+mn-lt"/>
                        </a:rPr>
                        <a:t> </a:t>
                      </a: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lang="en-US" sz="3200" b="0" strike="noStrike" spc="-1"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lang="en-US" sz="3200" b="0" strike="noStrike" spc="-1" dirty="0">
                        <a:solidFill>
                          <a:srgbClr val="000000"/>
                        </a:solidFill>
                        <a:latin typeface="+mn-lt"/>
                      </a:endParaRPr>
                    </a:p>
                    <a:p>
                      <a:pPr>
                        <a:lnSpc>
                          <a:spcPct val="100000"/>
                        </a:lnSpc>
                        <a:tabLst>
                          <a:tab pos="0" algn="l"/>
                        </a:tabLst>
                      </a:pPr>
                      <a:endParaRPr lang="en-US" sz="3200" b="0" strike="noStrike" spc="-1" dirty="0">
                        <a:solidFill>
                          <a:srgbClr val="000000"/>
                        </a:solidFill>
                        <a:latin typeface="+mn-lt"/>
                      </a:endParaRPr>
                    </a:p>
                    <a:p>
                      <a:pPr>
                        <a:lnSpc>
                          <a:spcPct val="100000"/>
                        </a:lnSpc>
                        <a:tabLst>
                          <a:tab pos="0" algn="l"/>
                        </a:tabLst>
                      </a:pPr>
                      <a:endParaRPr lang="en-US" sz="3200" b="0" strike="noStrike" spc="-1" dirty="0">
                        <a:solidFill>
                          <a:srgbClr val="000000"/>
                        </a:solidFill>
                        <a:latin typeface="+mn-lt"/>
                      </a:endParaRPr>
                    </a:p>
                    <a:p>
                      <a:pPr>
                        <a:lnSpc>
                          <a:spcPct val="100000"/>
                        </a:lnSpc>
                        <a:tabLst>
                          <a:tab pos="0" algn="l"/>
                        </a:tabLst>
                      </a:pPr>
                      <a:endParaRPr lang="en-US" sz="3200" b="1" strike="noStrike" spc="-1" dirty="0">
                        <a:solidFill>
                          <a:srgbClr val="000000"/>
                        </a:solidFill>
                        <a:latin typeface="+mn-lt"/>
                      </a:endParaRPr>
                    </a:p>
                    <a:p>
                      <a:pPr marL="971550" lvl="1" indent="-514350">
                        <a:buFont typeface="+mj-lt"/>
                        <a:buAutoNum type="arabicPeriod"/>
                      </a:pPr>
                      <a:endParaRPr lang="en-US" sz="2000" b="0" i="0" u="none" strike="noStrike" kern="1200" spc="-1" dirty="0">
                        <a:solidFill>
                          <a:schemeClr val="tx1"/>
                        </a:solidFill>
                        <a:effectLst/>
                        <a:latin typeface="+mn-lt"/>
                        <a:ea typeface="+mn-ea"/>
                        <a:cs typeface="+mn-cs"/>
                      </a:endParaRPr>
                    </a:p>
                    <a:p>
                      <a:pPr>
                        <a:lnSpc>
                          <a:spcPct val="100000"/>
                        </a:lnSpc>
                        <a:tabLst>
                          <a:tab pos="0" algn="l"/>
                        </a:tabLst>
                      </a:pPr>
                      <a:endParaRPr lang="en-US" sz="3200" b="0" strike="noStrike" spc="-1" dirty="0">
                        <a:latin typeface="Arial"/>
                      </a:endParaRPr>
                    </a:p>
                  </a:txBody>
                  <a:tcPr marL="177480" marR="177480">
                    <a:lnL w="12240">
                      <a:noFill/>
                    </a:lnL>
                    <a:lnR w="12240">
                      <a:noFill/>
                    </a:lnR>
                    <a:lnT w="12240">
                      <a:noFill/>
                    </a:lnT>
                    <a:lnB w="12240">
                      <a:noFill/>
                    </a:lnB>
                    <a:solidFill>
                      <a:srgbClr val="FFFFFF"/>
                    </a:solidFill>
                  </a:tcPr>
                </a:tc>
                <a:tc>
                  <a:txBody>
                    <a:bodyPr/>
                    <a:lstStyle/>
                    <a:p>
                      <a:endParaRPr lang="en-AR" dirty="0"/>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333667">
                <a:tc>
                  <a:txBody>
                    <a:bodyPr/>
                    <a:lstStyle/>
                    <a:p>
                      <a:endParaRPr lang="en-AR" dirty="0"/>
                    </a:p>
                  </a:txBody>
                  <a:tcPr marL="177480" marR="177480">
                    <a:lnL w="12240">
                      <a:noFill/>
                    </a:lnL>
                    <a:lnR w="12240">
                      <a:noFill/>
                    </a:lnR>
                    <a:lnT w="12240">
                      <a:noFill/>
                    </a:lnT>
                    <a:lnB w="12240">
                      <a:noFill/>
                    </a:lnB>
                    <a:solidFill>
                      <a:srgbClr val="FFFFFF"/>
                    </a:solidFill>
                  </a:tcPr>
                </a:tc>
                <a:tc>
                  <a:txBody>
                    <a:bodyPr/>
                    <a:lstStyle/>
                    <a:p>
                      <a:endParaRPr lang="en-AR" dirty="0"/>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36" name="CustomShape 2"/>
          <p:cNvSpPr/>
          <p:nvPr/>
        </p:nvSpPr>
        <p:spPr>
          <a:xfrm>
            <a:off x="179820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
        <p:nvSpPr>
          <p:cNvPr id="439" name="CustomShape 5"/>
          <p:cNvSpPr/>
          <p:nvPr/>
        </p:nvSpPr>
        <p:spPr>
          <a:xfrm>
            <a:off x="7282440" y="1730880"/>
            <a:ext cx="144000" cy="451800"/>
          </a:xfrm>
          <a:prstGeom prst="rect">
            <a:avLst/>
          </a:prstGeom>
          <a:noFill/>
          <a:ln w="1260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4787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 name="Image" descr="Image"/>
          <p:cNvPicPr/>
          <p:nvPr/>
        </p:nvPicPr>
        <p:blipFill>
          <a:blip r:embed="rId2"/>
          <a:stretch/>
        </p:blipFill>
        <p:spPr>
          <a:xfrm>
            <a:off x="0" y="0"/>
            <a:ext cx="24383520" cy="13715640"/>
          </a:xfrm>
          <a:prstGeom prst="rect">
            <a:avLst/>
          </a:prstGeom>
          <a:ln w="12600">
            <a:noFill/>
          </a:ln>
        </p:spPr>
      </p:pic>
      <p:sp>
        <p:nvSpPr>
          <p:cNvPr id="441" name="CustomShape 1"/>
          <p:cNvSpPr/>
          <p:nvPr/>
        </p:nvSpPr>
        <p:spPr>
          <a:xfrm>
            <a:off x="3149640" y="6715080"/>
            <a:ext cx="1269720" cy="1269720"/>
          </a:xfrm>
          <a:prstGeom prst="rect">
            <a:avLst/>
          </a:prstGeom>
          <a:noFill/>
          <a:ln w="50760">
            <a:solidFill>
              <a:srgbClr val="FFFFFF"/>
            </a:solidFill>
            <a:miter/>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en-GB" sz="3200" b="1" strike="noStrike" spc="-1">
                <a:solidFill>
                  <a:srgbClr val="DE411B"/>
                </a:solidFill>
                <a:latin typeface="Arial"/>
              </a:rPr>
              <a:t>1.1</a:t>
            </a:r>
            <a:endParaRPr lang="en-US" sz="3200" b="0" strike="noStrike" spc="-1">
              <a:latin typeface="Arial"/>
            </a:endParaRPr>
          </a:p>
        </p:txBody>
      </p:sp>
      <p:sp>
        <p:nvSpPr>
          <p:cNvPr id="442" name="CustomShape 2"/>
          <p:cNvSpPr/>
          <p:nvPr/>
        </p:nvSpPr>
        <p:spPr>
          <a:xfrm>
            <a:off x="3016440" y="9730440"/>
            <a:ext cx="14243760" cy="95508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GB" sz="7000" b="1" strike="noStrike" spc="-211">
                <a:solidFill>
                  <a:srgbClr val="FFFFFF"/>
                </a:solidFill>
                <a:latin typeface="Arial"/>
              </a:rPr>
              <a:t>Thank you</a:t>
            </a:r>
            <a:endParaRPr lang="en-US" sz="7000" b="0" strike="noStrike" spc="-1">
              <a:latin typeface="Arial"/>
            </a:endParaRPr>
          </a:p>
        </p:txBody>
      </p:sp>
      <p:sp>
        <p:nvSpPr>
          <p:cNvPr id="443" name="CustomShape 3"/>
          <p:cNvSpPr/>
          <p:nvPr/>
        </p:nvSpPr>
        <p:spPr>
          <a:xfrm>
            <a:off x="3066120" y="8577720"/>
            <a:ext cx="14246280" cy="34848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spAutoFit/>
          </a:bodyPr>
          <a:lstStyle/>
          <a:p>
            <a:pPr>
              <a:lnSpc>
                <a:spcPct val="90000"/>
              </a:lnSpc>
              <a:tabLst>
                <a:tab pos="0" algn="l"/>
              </a:tabLst>
            </a:pPr>
            <a:r>
              <a:rPr lang="en-GB" sz="1800" b="1" strike="noStrike" cap="all" spc="180" dirty="0">
                <a:solidFill>
                  <a:srgbClr val="FFFFFF"/>
                </a:solidFill>
                <a:latin typeface="Arial"/>
              </a:rPr>
              <a:t>Python community</a:t>
            </a:r>
            <a:endParaRPr lang="en-US" sz="1800" b="0" strike="noStrike" spc="-1" dirty="0">
              <a:latin typeface="Arial"/>
            </a:endParaRPr>
          </a:p>
        </p:txBody>
      </p:sp>
      <p:pic>
        <p:nvPicPr>
          <p:cNvPr id="444" name="Image" descr="Image"/>
          <p:cNvPicPr/>
          <p:nvPr/>
        </p:nvPicPr>
        <p:blipFill>
          <a:blip r:embed="rId3"/>
          <a:stretch/>
        </p:blipFill>
        <p:spPr>
          <a:xfrm>
            <a:off x="97560" y="13300560"/>
            <a:ext cx="428040" cy="320400"/>
          </a:xfrm>
          <a:prstGeom prst="rect">
            <a:avLst/>
          </a:prstGeom>
          <a:ln w="1260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Image" descr="Image"/>
          <p:cNvPicPr/>
          <p:nvPr/>
        </p:nvPicPr>
        <p:blipFill>
          <a:blip r:embed="rId3"/>
          <a:stretch/>
        </p:blipFill>
        <p:spPr>
          <a:xfrm>
            <a:off x="0" y="360"/>
            <a:ext cx="24383520" cy="13715640"/>
          </a:xfrm>
          <a:prstGeom prst="rect">
            <a:avLst/>
          </a:prstGeom>
          <a:ln w="12600">
            <a:noFill/>
          </a:ln>
        </p:spPr>
      </p:pic>
      <p:sp>
        <p:nvSpPr>
          <p:cNvPr id="400" name="CustomShape 1"/>
          <p:cNvSpPr/>
          <p:nvPr/>
        </p:nvSpPr>
        <p:spPr>
          <a:xfrm>
            <a:off x="3149640" y="6715080"/>
            <a:ext cx="1269720" cy="1269720"/>
          </a:xfrm>
          <a:prstGeom prst="rect">
            <a:avLst/>
          </a:prstGeom>
          <a:noFill/>
          <a:ln w="50760">
            <a:solidFill>
              <a:srgbClr val="FFFFFF"/>
            </a:solidFill>
            <a:miter/>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tabLst>
                <a:tab pos="0" algn="l"/>
              </a:tabLst>
            </a:pPr>
            <a:r>
              <a:rPr lang="en-GB" sz="3200" b="1" strike="noStrike" spc="-1">
                <a:solidFill>
                  <a:srgbClr val="DE411B"/>
                </a:solidFill>
                <a:latin typeface="Arial"/>
              </a:rPr>
              <a:t>1</a:t>
            </a:r>
            <a:endParaRPr lang="en-US" sz="3200" b="0" strike="noStrike" spc="-1">
              <a:latin typeface="Arial"/>
            </a:endParaRPr>
          </a:p>
        </p:txBody>
      </p:sp>
      <p:sp>
        <p:nvSpPr>
          <p:cNvPr id="401" name="CustomShape 2"/>
          <p:cNvSpPr/>
          <p:nvPr/>
        </p:nvSpPr>
        <p:spPr>
          <a:xfrm>
            <a:off x="3016440" y="9730440"/>
            <a:ext cx="14243760" cy="95508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GB" sz="7000" b="1" strike="noStrike" spc="-211" dirty="0">
                <a:solidFill>
                  <a:srgbClr val="FFFFFF"/>
                </a:solidFill>
                <a:latin typeface="Arial"/>
              </a:rPr>
              <a:t>Introduction to GIL</a:t>
            </a:r>
            <a:endParaRPr lang="en-US" sz="7000" b="0" strike="noStrike" spc="-1" dirty="0">
              <a:latin typeface="Arial"/>
            </a:endParaRPr>
          </a:p>
        </p:txBody>
      </p:sp>
      <p:sp>
        <p:nvSpPr>
          <p:cNvPr id="402" name="CustomShape 3"/>
          <p:cNvSpPr/>
          <p:nvPr/>
        </p:nvSpPr>
        <p:spPr>
          <a:xfrm>
            <a:off x="3066120" y="8577720"/>
            <a:ext cx="14246280" cy="601109"/>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spAutoFit/>
          </a:bodyPr>
          <a:lstStyle/>
          <a:p>
            <a:pPr>
              <a:lnSpc>
                <a:spcPct val="90000"/>
              </a:lnSpc>
              <a:tabLst>
                <a:tab pos="0" algn="l"/>
              </a:tabLst>
            </a:pPr>
            <a:r>
              <a:rPr lang="en-GB" sz="1800" b="1" strike="noStrike" cap="all" spc="180" dirty="0">
                <a:solidFill>
                  <a:srgbClr val="FFFFFF"/>
                </a:solidFill>
                <a:latin typeface="Arial"/>
              </a:rPr>
              <a:t>Python community</a:t>
            </a:r>
          </a:p>
          <a:p>
            <a:pPr>
              <a:lnSpc>
                <a:spcPct val="90000"/>
              </a:lnSpc>
              <a:tabLst>
                <a:tab pos="0" algn="l"/>
              </a:tabLst>
            </a:pPr>
            <a:endParaRPr lang="en-US" sz="1800" b="0" strike="noStrike" spc="-1" dirty="0">
              <a:latin typeface="Arial"/>
            </a:endParaRPr>
          </a:p>
        </p:txBody>
      </p:sp>
      <p:pic>
        <p:nvPicPr>
          <p:cNvPr id="403" name="Image" descr="Image"/>
          <p:cNvPicPr/>
          <p:nvPr/>
        </p:nvPicPr>
        <p:blipFill>
          <a:blip r:embed="rId4"/>
          <a:stretch/>
        </p:blipFill>
        <p:spPr>
          <a:xfrm>
            <a:off x="97560" y="13300560"/>
            <a:ext cx="428040" cy="320400"/>
          </a:xfrm>
          <a:prstGeom prst="rect">
            <a:avLst/>
          </a:prstGeom>
          <a:ln w="1260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TextShape 1"/>
          <p:cNvSpPr txBox="1"/>
          <p:nvPr/>
        </p:nvSpPr>
        <p:spPr>
          <a:xfrm>
            <a:off x="24004800" y="13289400"/>
            <a:ext cx="268200" cy="383760"/>
          </a:xfrm>
          <a:prstGeom prst="rect">
            <a:avLst/>
          </a:prstGeom>
          <a:noFill/>
          <a:ln w="12600">
            <a:noFill/>
          </a:ln>
        </p:spPr>
        <p:txBody>
          <a:bodyPr lIns="71280" tIns="71280" rIns="71280" bIns="71280">
            <a:noAutofit/>
          </a:bodyPr>
          <a:lstStyle/>
          <a:p>
            <a:pPr algn="r">
              <a:lnSpc>
                <a:spcPct val="100000"/>
              </a:lnSpc>
              <a:tabLst>
                <a:tab pos="0" algn="l"/>
              </a:tabLst>
            </a:pPr>
            <a:fld id="{C0177A85-405D-4A7D-A5E8-39AE7A93A751}" type="slidenum">
              <a:rPr lang="en-US" sz="1600" b="1" strike="noStrike" spc="-1">
                <a:solidFill>
                  <a:srgbClr val="FFFFFF"/>
                </a:solidFill>
                <a:latin typeface="Arial"/>
              </a:rPr>
              <a:t>3</a:t>
            </a:fld>
            <a:endParaRPr lang="en-US" sz="1600" b="0" strike="noStrike" spc="-1">
              <a:latin typeface="Times New Roman"/>
            </a:endParaRPr>
          </a:p>
        </p:txBody>
      </p:sp>
      <p:sp>
        <p:nvSpPr>
          <p:cNvPr id="391" name="CustomShape 2"/>
          <p:cNvSpPr/>
          <p:nvPr/>
        </p:nvSpPr>
        <p:spPr>
          <a:xfrm>
            <a:off x="3044880" y="3899160"/>
            <a:ext cx="7013520" cy="95508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US" sz="7000" b="1" strike="noStrike" spc="-211">
                <a:solidFill>
                  <a:srgbClr val="FFFFFF"/>
                </a:solidFill>
                <a:latin typeface="Arial"/>
              </a:rPr>
              <a:t>Agenda/Content</a:t>
            </a:r>
            <a:endParaRPr lang="en-US" sz="7000" b="0" strike="noStrike" spc="-1">
              <a:latin typeface="Arial"/>
            </a:endParaRPr>
          </a:p>
        </p:txBody>
      </p:sp>
      <p:sp>
        <p:nvSpPr>
          <p:cNvPr id="392" name="CustomShape 3"/>
          <p:cNvSpPr/>
          <p:nvPr/>
        </p:nvSpPr>
        <p:spPr>
          <a:xfrm>
            <a:off x="3069720" y="7600050"/>
            <a:ext cx="10486800" cy="294579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b">
            <a:spAutoFit/>
          </a:bodyPr>
          <a:lstStyle/>
          <a:p>
            <a:pPr marL="555480" indent="-555120">
              <a:lnSpc>
                <a:spcPct val="130000"/>
              </a:lnSpc>
              <a:buClr>
                <a:srgbClr val="FFFFFF"/>
              </a:buClr>
              <a:buFont typeface="StarSymbol"/>
              <a:buAutoNum type="arabicPeriod"/>
            </a:pPr>
            <a:r>
              <a:rPr lang="es-ES" sz="1800" b="1" strike="noStrike" cap="all" spc="197" dirty="0" err="1">
                <a:solidFill>
                  <a:srgbClr val="FFFFFF"/>
                </a:solidFill>
                <a:latin typeface="Arial"/>
              </a:rPr>
              <a:t>What’s</a:t>
            </a:r>
            <a:r>
              <a:rPr lang="es-ES" sz="1800" b="1" strike="noStrike" cap="all" spc="197" dirty="0">
                <a:solidFill>
                  <a:srgbClr val="FFFFFF"/>
                </a:solidFill>
                <a:latin typeface="Arial"/>
              </a:rPr>
              <a:t> global </a:t>
            </a:r>
            <a:r>
              <a:rPr lang="es-ES" sz="1800" b="1" strike="noStrike" cap="all" spc="197" dirty="0" err="1">
                <a:solidFill>
                  <a:srgbClr val="FFFFFF"/>
                </a:solidFill>
                <a:latin typeface="Arial"/>
              </a:rPr>
              <a:t>interpreter</a:t>
            </a:r>
            <a:r>
              <a:rPr lang="es-ES" sz="1800" b="1" strike="noStrike" cap="all" spc="197" dirty="0">
                <a:solidFill>
                  <a:srgbClr val="FFFFFF"/>
                </a:solidFill>
                <a:latin typeface="Arial"/>
              </a:rPr>
              <a:t> </a:t>
            </a:r>
            <a:r>
              <a:rPr lang="es-ES" sz="1800" b="1" strike="noStrike" cap="all" spc="197" dirty="0" err="1">
                <a:solidFill>
                  <a:srgbClr val="FFFFFF"/>
                </a:solidFill>
                <a:latin typeface="Arial"/>
              </a:rPr>
              <a:t>locker</a:t>
            </a:r>
            <a:r>
              <a:rPr lang="es-ES" sz="1800" b="1" strike="noStrike" cap="all" spc="197" dirty="0">
                <a:solidFill>
                  <a:srgbClr val="FFFFFF"/>
                </a:solidFill>
                <a:latin typeface="Arial"/>
              </a:rPr>
              <a:t> (gil)?</a:t>
            </a:r>
            <a:endParaRPr lang="en-US" sz="1800" b="0" strike="noStrike" spc="-1" dirty="0">
              <a:latin typeface="Arial"/>
            </a:endParaRPr>
          </a:p>
          <a:p>
            <a:pPr marL="555480" indent="-555120">
              <a:lnSpc>
                <a:spcPct val="130000"/>
              </a:lnSpc>
              <a:buClr>
                <a:srgbClr val="FFFFFF"/>
              </a:buClr>
              <a:buFont typeface="StarSymbol"/>
              <a:buAutoNum type="arabicPeriod"/>
            </a:pPr>
            <a:r>
              <a:rPr lang="en-GB" b="1" cap="all" spc="197" dirty="0">
                <a:solidFill>
                  <a:srgbClr val="FFFFFF"/>
                </a:solidFill>
                <a:latin typeface="Arial"/>
              </a:rPr>
              <a:t>Why does </a:t>
            </a:r>
            <a:r>
              <a:rPr lang="en-GB" b="1" cap="all" spc="197" dirty="0" err="1">
                <a:solidFill>
                  <a:srgbClr val="FFFFFF"/>
                </a:solidFill>
                <a:latin typeface="Arial"/>
              </a:rPr>
              <a:t>gil</a:t>
            </a:r>
            <a:r>
              <a:rPr lang="en-GB" b="1" cap="all" spc="197" dirty="0">
                <a:solidFill>
                  <a:srgbClr val="FFFFFF"/>
                </a:solidFill>
                <a:latin typeface="Arial"/>
              </a:rPr>
              <a:t> exists?</a:t>
            </a:r>
            <a:endParaRPr lang="en-US" sz="1800" b="0" strike="noStrike" spc="-1" dirty="0">
              <a:latin typeface="Arial"/>
            </a:endParaRPr>
          </a:p>
          <a:p>
            <a:pPr marL="555480" indent="-555120">
              <a:lnSpc>
                <a:spcPct val="130000"/>
              </a:lnSpc>
              <a:buClr>
                <a:srgbClr val="FFFFFF"/>
              </a:buClr>
              <a:buFont typeface="StarSymbol"/>
              <a:buAutoNum type="arabicPeriod"/>
            </a:pPr>
            <a:r>
              <a:rPr lang="en-GB" b="1" cap="all" spc="197" dirty="0">
                <a:solidFill>
                  <a:srgbClr val="FFFFFF"/>
                </a:solidFill>
                <a:latin typeface="Arial"/>
              </a:rPr>
              <a:t>How multi-threading works in python?</a:t>
            </a:r>
            <a:endParaRPr lang="en-US" sz="1800" b="0" strike="noStrike" spc="-1" dirty="0">
              <a:latin typeface="Arial"/>
            </a:endParaRPr>
          </a:p>
          <a:p>
            <a:pPr marL="555480" indent="-555120">
              <a:lnSpc>
                <a:spcPct val="130000"/>
              </a:lnSpc>
              <a:buClr>
                <a:srgbClr val="FFFFFF"/>
              </a:buClr>
              <a:buFont typeface="StarSymbol"/>
              <a:buAutoNum type="arabicPeriod"/>
            </a:pPr>
            <a:r>
              <a:rPr lang="en-GB" b="1" cap="all" spc="197" dirty="0">
                <a:solidFill>
                  <a:srgbClr val="FFFFFF"/>
                </a:solidFill>
                <a:latin typeface="Arial"/>
              </a:rPr>
              <a:t>Effects of the </a:t>
            </a:r>
            <a:r>
              <a:rPr lang="en-GB" b="1" cap="all" spc="197" dirty="0" err="1">
                <a:solidFill>
                  <a:srgbClr val="FFFFFF"/>
                </a:solidFill>
                <a:latin typeface="Arial"/>
              </a:rPr>
              <a:t>gil</a:t>
            </a:r>
            <a:endParaRPr lang="en-US" sz="1800" b="0" strike="noStrike" spc="-1" dirty="0">
              <a:latin typeface="Arial"/>
            </a:endParaRPr>
          </a:p>
          <a:p>
            <a:pPr marL="555480" indent="-555120">
              <a:lnSpc>
                <a:spcPct val="130000"/>
              </a:lnSpc>
              <a:buClr>
                <a:srgbClr val="FFFFFF"/>
              </a:buClr>
              <a:buFont typeface="StarSymbol"/>
              <a:buAutoNum type="arabicPeriod"/>
            </a:pPr>
            <a:r>
              <a:rPr lang="en-GB" sz="1800" b="1" strike="noStrike" cap="all" spc="197" dirty="0" err="1">
                <a:solidFill>
                  <a:srgbClr val="FFFFFF"/>
                </a:solidFill>
                <a:latin typeface="Arial"/>
              </a:rPr>
              <a:t>Cpython</a:t>
            </a:r>
            <a:r>
              <a:rPr lang="en-GB" sz="1800" b="1" strike="noStrike" cap="all" spc="197" dirty="0">
                <a:solidFill>
                  <a:srgbClr val="FFFFFF"/>
                </a:solidFill>
                <a:latin typeface="Arial"/>
              </a:rPr>
              <a:t> </a:t>
            </a:r>
            <a:r>
              <a:rPr lang="en-GB" sz="1800" b="1" strike="noStrike" cap="all" spc="197" dirty="0" err="1">
                <a:solidFill>
                  <a:srgbClr val="FFFFFF"/>
                </a:solidFill>
                <a:latin typeface="Arial"/>
              </a:rPr>
              <a:t>i</a:t>
            </a:r>
            <a:r>
              <a:rPr lang="en-GB" sz="1800" b="1" strike="noStrike" cap="all" spc="197" dirty="0">
                <a:solidFill>
                  <a:srgbClr val="FFFFFF"/>
                </a:solidFill>
                <a:latin typeface="Arial"/>
              </a:rPr>
              <a:t>/o implementation pattern</a:t>
            </a:r>
            <a:endParaRPr lang="en-US" sz="1800" b="0" strike="noStrike" spc="-1" dirty="0">
              <a:latin typeface="Arial"/>
            </a:endParaRPr>
          </a:p>
          <a:p>
            <a:pPr marL="555480" indent="-555120">
              <a:lnSpc>
                <a:spcPct val="130000"/>
              </a:lnSpc>
              <a:buClr>
                <a:srgbClr val="FFFFFF"/>
              </a:buClr>
              <a:buFont typeface="StarSymbol"/>
              <a:buAutoNum type="arabicPeriod"/>
            </a:pPr>
            <a:r>
              <a:rPr lang="en-GB" b="1" cap="all" spc="197" dirty="0">
                <a:solidFill>
                  <a:srgbClr val="FFFFFF"/>
                </a:solidFill>
                <a:latin typeface="Arial"/>
              </a:rPr>
              <a:t>The convoy effect</a:t>
            </a:r>
          </a:p>
          <a:p>
            <a:pPr marL="555480" indent="-555120">
              <a:lnSpc>
                <a:spcPct val="130000"/>
              </a:lnSpc>
              <a:buClr>
                <a:srgbClr val="FFFFFF"/>
              </a:buClr>
              <a:buFont typeface="StarSymbol"/>
              <a:buAutoNum type="arabicPeriod"/>
            </a:pPr>
            <a:r>
              <a:rPr lang="en-GB" sz="1800" b="1" strike="noStrike" cap="all" spc="197" dirty="0">
                <a:solidFill>
                  <a:srgbClr val="FFFFFF"/>
                </a:solidFill>
                <a:latin typeface="Arial"/>
              </a:rPr>
              <a:t>Attempting to remove the </a:t>
            </a:r>
            <a:r>
              <a:rPr lang="en-GB" sz="1800" b="1" strike="noStrike" cap="all" spc="197" dirty="0" err="1">
                <a:solidFill>
                  <a:srgbClr val="FFFFFF"/>
                </a:solidFill>
                <a:latin typeface="Arial"/>
              </a:rPr>
              <a:t>gil</a:t>
            </a:r>
            <a:endParaRPr lang="en-GB" sz="1800" b="1" strike="noStrike" cap="all" spc="197" dirty="0">
              <a:solidFill>
                <a:srgbClr val="FFFFFF"/>
              </a:solidFill>
              <a:latin typeface="Arial"/>
            </a:endParaRPr>
          </a:p>
          <a:p>
            <a:pPr marL="555480" indent="-555120">
              <a:lnSpc>
                <a:spcPct val="130000"/>
              </a:lnSpc>
              <a:buClr>
                <a:srgbClr val="FFFFFF"/>
              </a:buClr>
              <a:buFont typeface="StarSymbol"/>
              <a:buAutoNum type="arabicPeriod"/>
            </a:pPr>
            <a:r>
              <a:rPr lang="en-GB" b="1" cap="all" spc="197" dirty="0">
                <a:solidFill>
                  <a:srgbClr val="FFFFFF"/>
                </a:solidFill>
                <a:latin typeface="Arial"/>
              </a:rPr>
              <a:t>Questions / bibliography</a:t>
            </a:r>
            <a:endParaRPr lang="en-US" sz="1800" b="0" strike="noStrike" spc="-1" dirty="0">
              <a:latin typeface="Arial"/>
            </a:endParaRPr>
          </a:p>
        </p:txBody>
      </p:sp>
      <p:pic>
        <p:nvPicPr>
          <p:cNvPr id="393" name="Image" descr="Image"/>
          <p:cNvPicPr/>
          <p:nvPr/>
        </p:nvPicPr>
        <p:blipFill>
          <a:blip r:embed="rId3"/>
          <a:stretch/>
        </p:blipFill>
        <p:spPr>
          <a:xfrm>
            <a:off x="3104640" y="2797200"/>
            <a:ext cx="828360" cy="618480"/>
          </a:xfrm>
          <a:prstGeom prst="rect">
            <a:avLst/>
          </a:prstGeom>
          <a:ln w="12600">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xmlns:p15="http://schemas.microsoft.com/office/powerpoint/2012/main">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4" name="Table 1"/>
          <p:cNvGraphicFramePr/>
          <p:nvPr/>
        </p:nvGraphicFramePr>
        <p:xfrm>
          <a:off x="1787400" y="2765520"/>
          <a:ext cx="20808720" cy="9329760"/>
        </p:xfrm>
        <a:graphic>
          <a:graphicData uri="http://schemas.openxmlformats.org/drawingml/2006/table">
            <a:tbl>
              <a:tblPr/>
              <a:tblGrid>
                <a:gridCol w="20249640">
                  <a:extLst>
                    <a:ext uri="{9D8B030D-6E8A-4147-A177-3AD203B41FA5}">
                      <a16:colId xmlns:a16="http://schemas.microsoft.com/office/drawing/2014/main" val="20000"/>
                    </a:ext>
                  </a:extLst>
                </a:gridCol>
                <a:gridCol w="559080">
                  <a:extLst>
                    <a:ext uri="{9D8B030D-6E8A-4147-A177-3AD203B41FA5}">
                      <a16:colId xmlns:a16="http://schemas.microsoft.com/office/drawing/2014/main" val="20001"/>
                    </a:ext>
                  </a:extLst>
                </a:gridCol>
              </a:tblGrid>
              <a:tr h="91836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8411400">
                <a:tc>
                  <a:txBody>
                    <a:bodyPr/>
                    <a:lstStyle/>
                    <a:p>
                      <a:pPr marL="457200" indent="-456840">
                        <a:lnSpc>
                          <a:spcPct val="100000"/>
                        </a:lnSpc>
                        <a:buClr>
                          <a:srgbClr val="000000"/>
                        </a:buClr>
                        <a:buFont typeface="Arial"/>
                        <a:buChar char="•"/>
                      </a:pPr>
                      <a:r>
                        <a:rPr lang="en-US" sz="3200" b="0" strike="noStrike" spc="-1">
                          <a:solidFill>
                            <a:srgbClr val="000000"/>
                          </a:solidFill>
                          <a:latin typeface="Arial"/>
                        </a:rPr>
                        <a:t>A </a:t>
                      </a:r>
                      <a:r>
                        <a:rPr lang="en-US" sz="3200" b="1" strike="noStrike" spc="-1">
                          <a:solidFill>
                            <a:srgbClr val="000000"/>
                          </a:solidFill>
                          <a:latin typeface="Arial"/>
                        </a:rPr>
                        <a:t>global interpreter lock</a:t>
                      </a:r>
                      <a:r>
                        <a:rPr lang="en-US" sz="3200" b="0" strike="noStrike" spc="-1">
                          <a:solidFill>
                            <a:srgbClr val="000000"/>
                          </a:solidFill>
                          <a:latin typeface="Arial"/>
                        </a:rPr>
                        <a:t> (</a:t>
                      </a:r>
                      <a:r>
                        <a:rPr lang="en-US" sz="3200" b="1" strike="noStrike" spc="-1">
                          <a:solidFill>
                            <a:srgbClr val="000000"/>
                          </a:solidFill>
                          <a:latin typeface="Arial"/>
                        </a:rPr>
                        <a:t>GIL</a:t>
                      </a:r>
                      <a:r>
                        <a:rPr lang="en-US" sz="3200" b="0" strike="noStrike" spc="-1">
                          <a:solidFill>
                            <a:srgbClr val="000000"/>
                          </a:solidFill>
                          <a:latin typeface="Arial"/>
                        </a:rPr>
                        <a:t>) is a mechanism used by CPython (the most common implementation of Python) to synchronize the execution of threads, so that only one native thread (per process) can execute at a time in order to make the CPython interpreter thread-safe</a:t>
                      </a:r>
                      <a:endParaRPr lang="en-US" sz="3200" b="0" strike="noStrike" spc="-1">
                        <a:latin typeface="Arial"/>
                      </a:endParaRPr>
                    </a:p>
                    <a:p>
                      <a:pPr>
                        <a:lnSpc>
                          <a:spcPct val="100000"/>
                        </a:lnSpc>
                      </a:pPr>
                      <a:endParaRPr lang="en-US" sz="3200" b="0" strike="noStrike" spc="-1">
                        <a:latin typeface="Arial"/>
                      </a:endParaRPr>
                    </a:p>
                    <a:p>
                      <a:pPr marL="457200" indent="-456840">
                        <a:lnSpc>
                          <a:spcPct val="100000"/>
                        </a:lnSpc>
                        <a:buClr>
                          <a:srgbClr val="000000"/>
                        </a:buClr>
                        <a:buFont typeface="Arial"/>
                        <a:buChar char="•"/>
                      </a:pPr>
                      <a:r>
                        <a:rPr lang="en-US" sz="3200" b="0" strike="noStrike" spc="-1">
                          <a:solidFill>
                            <a:srgbClr val="000000"/>
                          </a:solidFill>
                          <a:latin typeface="Arial"/>
                        </a:rPr>
                        <a:t>The GIL allows only one OS thread to execute Python bytecode at any given time, and the consequence of this is that it's not possible to speed up CPU-intensive Python code by distributing the work among multiple threads</a:t>
                      </a:r>
                      <a:endParaRPr lang="en-US" sz="3200" b="0" strike="noStrike" spc="-1">
                        <a:latin typeface="Arial"/>
                      </a:endParaRPr>
                    </a:p>
                    <a:p>
                      <a:pPr>
                        <a:lnSpc>
                          <a:spcPct val="100000"/>
                        </a:lnSpc>
                      </a:pPr>
                      <a:endParaRPr lang="en-US" sz="3200" b="0" strike="noStrike" spc="-1">
                        <a:latin typeface="Arial"/>
                      </a:endParaRPr>
                    </a:p>
                    <a:p>
                      <a:pPr marL="457200" indent="-456840">
                        <a:lnSpc>
                          <a:spcPct val="100000"/>
                        </a:lnSpc>
                        <a:buClr>
                          <a:srgbClr val="000000"/>
                        </a:buClr>
                        <a:buFont typeface="Arial"/>
                        <a:buChar char="•"/>
                      </a:pPr>
                      <a:r>
                        <a:rPr lang="en-US" sz="3200" b="0" strike="noStrike" spc="-1">
                          <a:solidFill>
                            <a:srgbClr val="000000"/>
                          </a:solidFill>
                          <a:latin typeface="Arial"/>
                        </a:rPr>
                        <a:t>In simplest terms, the GIL is a lock (or mutex) that allows only a single operating system thread to run the central Python bytecode interpreter loop</a:t>
                      </a:r>
                      <a:endParaRPr lang="en-US" sz="3200" b="0" strike="noStrike" spc="-1">
                        <a:latin typeface="Arial"/>
                      </a:endParaRPr>
                    </a:p>
                    <a:p>
                      <a:pPr>
                        <a:lnSpc>
                          <a:spcPct val="100000"/>
                        </a:lnSpc>
                      </a:pPr>
                      <a:endParaRPr lang="en-US" sz="3200" b="0" strike="noStrike" spc="-1">
                        <a:latin typeface="Arial"/>
                      </a:endParaRPr>
                    </a:p>
                    <a:p>
                      <a:pPr algn="r">
                        <a:lnSpc>
                          <a:spcPct val="100000"/>
                        </a:lnSpc>
                        <a:tabLst>
                          <a:tab pos="0" algn="l"/>
                        </a:tabLst>
                      </a:pPr>
                      <a:r>
                        <a:rPr lang="en-US" sz="2800" b="0" strike="noStrike" spc="-1">
                          <a:solidFill>
                            <a:srgbClr val="000000"/>
                          </a:solidFill>
                          <a:latin typeface="Arial"/>
                        </a:rPr>
                        <a:t>.</a:t>
                      </a:r>
                      <a:endParaRPr lang="en-US" sz="2800" b="0" strike="noStrike" spc="-1">
                        <a:latin typeface="Arial"/>
                      </a:endParaRPr>
                    </a:p>
                    <a:p>
                      <a:pPr>
                        <a:lnSpc>
                          <a:spcPct val="100000"/>
                        </a:lnSpc>
                        <a:spcBef>
                          <a:spcPts val="1199"/>
                        </a:spcBef>
                        <a:tabLst>
                          <a:tab pos="0" algn="l"/>
                        </a:tabLst>
                      </a:pPr>
                      <a:endParaRPr lang="en-US" sz="2800" b="0" strike="noStrike" spc="-1">
                        <a:latin typeface="Arial"/>
                      </a:endParaRPr>
                    </a:p>
                  </a:txBody>
                  <a:tcPr marL="177480" marR="177480">
                    <a:lnL w="12240">
                      <a:noFill/>
                    </a:lnL>
                    <a:lnR w="12240">
                      <a:noFill/>
                    </a:lnR>
                    <a:lnT w="12240">
                      <a:noFill/>
                    </a:lnT>
                    <a:lnB w="12240">
                      <a:noFill/>
                    </a:lnB>
                    <a:solidFill>
                      <a:srgbClr val="FFFFFF"/>
                    </a:solidFill>
                  </a:tcPr>
                </a:tc>
                <a:tc>
                  <a:txBody>
                    <a:bodyPr/>
                    <a:lstStyle/>
                    <a:p>
                      <a:pPr>
                        <a:lnSpc>
                          <a:spcPct val="100000"/>
                        </a:lnSpc>
                        <a:spcBef>
                          <a:spcPts val="1199"/>
                        </a:spcBef>
                      </a:pPr>
                      <a:endParaRPr lang="en-US" sz="1800" b="0" strike="noStrike" spc="-1">
                        <a:latin typeface="Arial"/>
                      </a:endParaRPr>
                    </a:p>
                    <a:p>
                      <a:pPr>
                        <a:lnSpc>
                          <a:spcPct val="100000"/>
                        </a:lnSpc>
                        <a:spcBef>
                          <a:spcPts val="1199"/>
                        </a:spcBef>
                      </a:pPr>
                      <a:endParaRPr lang="en-US" sz="1800" b="0" strike="noStrike" spc="-1">
                        <a:latin typeface="Arial"/>
                      </a:endParaRPr>
                    </a:p>
                    <a:p>
                      <a:pPr>
                        <a:lnSpc>
                          <a:spcPct val="100000"/>
                        </a:lnSpc>
                        <a:spcBef>
                          <a:spcPts val="1199"/>
                        </a:spcBef>
                      </a:pPr>
                      <a:endParaRPr lang="en-US" sz="1800" b="0" strike="noStrike" spc="-1">
                        <a:latin typeface="Arial"/>
                      </a:endParaRPr>
                    </a:p>
                    <a:p>
                      <a:pPr>
                        <a:lnSpc>
                          <a:spcPct val="100000"/>
                        </a:lnSpc>
                        <a:spcBef>
                          <a:spcPts val="1199"/>
                        </a:spcBef>
                      </a:pPr>
                      <a:endParaRPr lang="en-US" sz="1800" b="0" strike="noStrike" spc="-1">
                        <a:latin typeface="Arial"/>
                      </a:endParaRPr>
                    </a:p>
                    <a:p>
                      <a:pPr>
                        <a:lnSpc>
                          <a:spcPct val="100000"/>
                        </a:lnSpc>
                        <a:spcBef>
                          <a:spcPts val="1199"/>
                        </a:spcBef>
                      </a:pPr>
                      <a:endParaRPr lang="en-US" sz="1800" b="0" strike="noStrike" spc="-1">
                        <a:latin typeface="Arial"/>
                      </a:endParaRPr>
                    </a:p>
                    <a:p>
                      <a:pPr>
                        <a:lnSpc>
                          <a:spcPct val="100000"/>
                        </a:lnSpc>
                        <a:spcBef>
                          <a:spcPts val="1199"/>
                        </a:spcBef>
                      </a:pPr>
                      <a:endParaRPr lang="en-US" sz="1800" b="0" strike="noStrike" spc="-1">
                        <a:latin typeface="Arial"/>
                      </a:endParaRPr>
                    </a:p>
                    <a:p>
                      <a:pPr>
                        <a:lnSpc>
                          <a:spcPct val="100000"/>
                        </a:lnSpc>
                        <a:spcBef>
                          <a:spcPts val="1199"/>
                        </a:spcBef>
                      </a:pPr>
                      <a:endParaRPr lang="en-US" sz="1800" b="0" strike="noStrike" spc="-1">
                        <a:latin typeface="Arial"/>
                      </a:endParaRPr>
                    </a:p>
                    <a:p>
                      <a:pPr>
                        <a:lnSpc>
                          <a:spcPct val="100000"/>
                        </a:lnSpc>
                        <a:spcBef>
                          <a:spcPts val="1199"/>
                        </a:spcBef>
                      </a:pPr>
                      <a:endParaRPr lang="en-US" sz="1800" b="0" strike="noStrike" spc="-1">
                        <a:latin typeface="Arial"/>
                      </a:endParaRP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05" name="CustomShape 2"/>
          <p:cNvSpPr/>
          <p:nvPr/>
        </p:nvSpPr>
        <p:spPr>
          <a:xfrm>
            <a:off x="176904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
        <p:nvSpPr>
          <p:cNvPr id="406" name="CustomShape 3"/>
          <p:cNvSpPr/>
          <p:nvPr/>
        </p:nvSpPr>
        <p:spPr>
          <a:xfrm>
            <a:off x="1717920" y="1970280"/>
            <a:ext cx="13740480" cy="71136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GB" sz="5000" b="1" strike="noStrike" spc="-151" dirty="0">
                <a:solidFill>
                  <a:srgbClr val="1D1D1D"/>
                </a:solidFill>
                <a:latin typeface="Arial"/>
              </a:rPr>
              <a:t> What’s Global Interpreter Lock (G.I.L.) ?</a:t>
            </a:r>
            <a:endParaRPr lang="en-US" sz="50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7" name="Table 1"/>
          <p:cNvGraphicFramePr/>
          <p:nvPr/>
        </p:nvGraphicFramePr>
        <p:xfrm>
          <a:off x="1787400" y="2765520"/>
          <a:ext cx="20808720" cy="9329760"/>
        </p:xfrm>
        <a:graphic>
          <a:graphicData uri="http://schemas.openxmlformats.org/drawingml/2006/table">
            <a:tbl>
              <a:tblPr/>
              <a:tblGrid>
                <a:gridCol w="18695160">
                  <a:extLst>
                    <a:ext uri="{9D8B030D-6E8A-4147-A177-3AD203B41FA5}">
                      <a16:colId xmlns:a16="http://schemas.microsoft.com/office/drawing/2014/main" val="20000"/>
                    </a:ext>
                  </a:extLst>
                </a:gridCol>
                <a:gridCol w="2113560">
                  <a:extLst>
                    <a:ext uri="{9D8B030D-6E8A-4147-A177-3AD203B41FA5}">
                      <a16:colId xmlns:a16="http://schemas.microsoft.com/office/drawing/2014/main" val="20001"/>
                    </a:ext>
                  </a:extLst>
                </a:gridCol>
              </a:tblGrid>
              <a:tr h="91836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8411400">
                <a:tc>
                  <a:txBody>
                    <a:bodyPr/>
                    <a:lstStyle/>
                    <a:p>
                      <a:pPr marL="457200" indent="-456840">
                        <a:lnSpc>
                          <a:spcPct val="100000"/>
                        </a:lnSpc>
                        <a:buClr>
                          <a:srgbClr val="000000"/>
                        </a:buClr>
                        <a:buFont typeface="Arial"/>
                        <a:buChar char="•"/>
                      </a:pPr>
                      <a:r>
                        <a:rPr lang="en-US" sz="3200" b="0" strike="noStrike" spc="-1">
                          <a:solidFill>
                            <a:srgbClr val="000000"/>
                          </a:solidFill>
                          <a:latin typeface="Arial"/>
                        </a:rPr>
                        <a:t>Back in the early days of Python, we didn’t have the prevalence of multicore processors, so this all worked fine. These days, modern programming languages are more multicore friendly, and the GIL gets a bad rap. Before we explore the work to remove the GIL, it’s important to understand just how much benefit and mileage Python has gotten out of it.</a:t>
                      </a:r>
                      <a:endParaRPr lang="en-US" sz="3200" b="0" strike="noStrike" spc="-1">
                        <a:latin typeface="Arial"/>
                      </a:endParaRPr>
                    </a:p>
                    <a:p>
                      <a:pPr>
                        <a:lnSpc>
                          <a:spcPct val="100000"/>
                        </a:lnSpc>
                      </a:pPr>
                      <a:endParaRPr lang="en-US" sz="3200" b="0" strike="noStrike" spc="-1">
                        <a:latin typeface="Arial"/>
                      </a:endParaRPr>
                    </a:p>
                    <a:p>
                      <a:pPr marL="457200" indent="-456840">
                        <a:lnSpc>
                          <a:spcPct val="100000"/>
                        </a:lnSpc>
                        <a:buClr>
                          <a:srgbClr val="000000"/>
                        </a:buClr>
                        <a:buFont typeface="Arial"/>
                        <a:buChar char="•"/>
                      </a:pPr>
                      <a:r>
                        <a:rPr lang="en-US" sz="3200" b="0" strike="noStrike" spc="-1">
                          <a:solidFill>
                            <a:srgbClr val="000000"/>
                          </a:solidFill>
                          <a:latin typeface="Arial"/>
                        </a:rPr>
                        <a:t>Normally, when multiple threads can access shared state, such as global interpreter or object internal state, a programmer would need to implement fine grained locks to prevent one thread from stomping on the state set by another thread. The GIL removes the need for these fine grained locks because it imposes a global lock that prevents multiple threads from mutating this state at the same time.</a:t>
                      </a:r>
                      <a:endParaRPr lang="en-US" sz="3200" b="0" strike="noStrike" spc="-1">
                        <a:latin typeface="Arial"/>
                      </a:endParaRPr>
                    </a:p>
                    <a:p>
                      <a:pPr>
                        <a:lnSpc>
                          <a:spcPct val="100000"/>
                        </a:lnSpc>
                      </a:pPr>
                      <a:endParaRPr lang="en-US" sz="3200" b="0" strike="noStrike" spc="-1">
                        <a:latin typeface="Arial"/>
                      </a:endParaRPr>
                    </a:p>
                    <a:p>
                      <a:pPr marL="457200" indent="-456840">
                        <a:lnSpc>
                          <a:spcPct val="100000"/>
                        </a:lnSpc>
                        <a:buClr>
                          <a:srgbClr val="000000"/>
                        </a:buClr>
                        <a:buFont typeface="Arial"/>
                        <a:buChar char="•"/>
                      </a:pPr>
                      <a:r>
                        <a:rPr lang="en-US" sz="3200" b="0" strike="noStrike" spc="-1">
                          <a:solidFill>
                            <a:srgbClr val="000000"/>
                          </a:solidFill>
                          <a:latin typeface="Arial"/>
                        </a:rPr>
                        <a:t> The GIL introduces overhead that makes multi-threaded programs slower, and what is more surprising, it can even have an impact I/O-bound threads.</a:t>
                      </a:r>
                      <a:endParaRPr lang="en-US" sz="3200" b="0" strike="noStrike" spc="-1">
                        <a:latin typeface="Arial"/>
                      </a:endParaRPr>
                    </a:p>
                    <a:p>
                      <a:pPr>
                        <a:lnSpc>
                          <a:spcPct val="100000"/>
                        </a:lnSpc>
                        <a:spcBef>
                          <a:spcPts val="1199"/>
                        </a:spcBef>
                        <a:tabLst>
                          <a:tab pos="0" algn="l"/>
                        </a:tabLst>
                      </a:pPr>
                      <a:endParaRPr lang="en-US" sz="3200" b="0" strike="noStrike" spc="-1">
                        <a:latin typeface="Arial"/>
                      </a:endParaRP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08" name="CustomShape 2"/>
          <p:cNvSpPr/>
          <p:nvPr/>
        </p:nvSpPr>
        <p:spPr>
          <a:xfrm>
            <a:off x="179820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
        <p:nvSpPr>
          <p:cNvPr id="409" name="CustomShape 3"/>
          <p:cNvSpPr/>
          <p:nvPr/>
        </p:nvSpPr>
        <p:spPr>
          <a:xfrm>
            <a:off x="1717920" y="1970280"/>
            <a:ext cx="13740480" cy="71136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GB" sz="5000" b="1" strike="noStrike" spc="-151" dirty="0">
                <a:solidFill>
                  <a:srgbClr val="1D1D1D"/>
                </a:solidFill>
                <a:latin typeface="Arial"/>
              </a:rPr>
              <a:t>So why does GIL exist?</a:t>
            </a:r>
            <a:endParaRPr lang="en-US" sz="5000" b="0" strike="noStrike" spc="-1" dirty="0">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0" name="Table 1"/>
          <p:cNvGraphicFramePr/>
          <p:nvPr/>
        </p:nvGraphicFramePr>
        <p:xfrm>
          <a:off x="1787400" y="2765520"/>
          <a:ext cx="20808720" cy="9329760"/>
        </p:xfrm>
        <a:graphic>
          <a:graphicData uri="http://schemas.openxmlformats.org/drawingml/2006/table">
            <a:tbl>
              <a:tblPr/>
              <a:tblGrid>
                <a:gridCol w="18695160">
                  <a:extLst>
                    <a:ext uri="{9D8B030D-6E8A-4147-A177-3AD203B41FA5}">
                      <a16:colId xmlns:a16="http://schemas.microsoft.com/office/drawing/2014/main" val="20000"/>
                    </a:ext>
                  </a:extLst>
                </a:gridCol>
                <a:gridCol w="2113560">
                  <a:extLst>
                    <a:ext uri="{9D8B030D-6E8A-4147-A177-3AD203B41FA5}">
                      <a16:colId xmlns:a16="http://schemas.microsoft.com/office/drawing/2014/main" val="20001"/>
                    </a:ext>
                  </a:extLst>
                </a:gridCol>
              </a:tblGrid>
              <a:tr h="91836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8411400">
                <a:tc>
                  <a:txBody>
                    <a:bodyPr/>
                    <a:lstStyle/>
                    <a:p>
                      <a:pPr marL="457200" indent="-456840">
                        <a:lnSpc>
                          <a:spcPct val="100000"/>
                        </a:lnSpc>
                        <a:buClr>
                          <a:srgbClr val="000000"/>
                        </a:buClr>
                        <a:buFont typeface="Arial"/>
                        <a:buChar char="•"/>
                      </a:pPr>
                      <a:r>
                        <a:rPr lang="en-US" sz="3200" b="0" strike="noStrike" spc="-1">
                          <a:solidFill>
                            <a:srgbClr val="000000"/>
                          </a:solidFill>
                          <a:latin typeface="Arial"/>
                        </a:rPr>
                        <a:t>When you run the python executable, the OS starts a new process with one thread of execution called the main thread. As in the case of any other C program, the main thread begins executing python by entering its main() function. All the main thread does next can be summarized by three steps:</a:t>
                      </a:r>
                      <a:endParaRPr lang="en-US" sz="3200" b="0" strike="noStrike" spc="-1">
                        <a:latin typeface="Arial"/>
                      </a:endParaRPr>
                    </a:p>
                    <a:p>
                      <a:pPr marL="514440" indent="-514080" algn="ctr">
                        <a:lnSpc>
                          <a:spcPct val="100000"/>
                        </a:lnSpc>
                        <a:buClr>
                          <a:srgbClr val="000000"/>
                        </a:buClr>
                        <a:buFont typeface="Arial"/>
                        <a:buAutoNum type="arabicPeriod"/>
                      </a:pPr>
                      <a:r>
                        <a:rPr lang="en-US" sz="3200" b="0" u="sng" strike="noStrike" spc="-1">
                          <a:solidFill>
                            <a:srgbClr val="285078"/>
                          </a:solidFill>
                          <a:uFillTx/>
                          <a:latin typeface="Arial"/>
                          <a:hlinkClick r:id="rId3"/>
                        </a:rPr>
                        <a:t>Initialize the interpreter</a:t>
                      </a:r>
                      <a:endParaRPr lang="en-US" sz="3200" b="0" strike="noStrike" spc="-1">
                        <a:latin typeface="Arial"/>
                      </a:endParaRPr>
                    </a:p>
                    <a:p>
                      <a:pPr marL="514440" indent="-514080" algn="ctr">
                        <a:lnSpc>
                          <a:spcPct val="100000"/>
                        </a:lnSpc>
                        <a:buClr>
                          <a:srgbClr val="000000"/>
                        </a:buClr>
                        <a:buFont typeface="Arial"/>
                        <a:buAutoNum type="arabicPeriod"/>
                      </a:pPr>
                      <a:r>
                        <a:rPr lang="en-US" sz="3200" b="0" u="sng" strike="noStrike" spc="-1">
                          <a:solidFill>
                            <a:srgbClr val="285078"/>
                          </a:solidFill>
                          <a:uFillTx/>
                          <a:latin typeface="Arial"/>
                          <a:hlinkClick r:id="rId4"/>
                        </a:rPr>
                        <a:t>Compile Python code to bytecode</a:t>
                      </a:r>
                      <a:endParaRPr lang="en-US" sz="3200" b="0" strike="noStrike" spc="-1">
                        <a:latin typeface="Arial"/>
                      </a:endParaRPr>
                    </a:p>
                    <a:p>
                      <a:pPr marL="514440" indent="-514080" algn="ctr">
                        <a:lnSpc>
                          <a:spcPct val="100000"/>
                        </a:lnSpc>
                        <a:buClr>
                          <a:srgbClr val="000000"/>
                        </a:buClr>
                        <a:buFont typeface="Arial"/>
                        <a:buAutoNum type="arabicPeriod"/>
                      </a:pPr>
                      <a:r>
                        <a:rPr lang="en-US" sz="3200" b="0" u="sng" strike="noStrike" spc="-1">
                          <a:solidFill>
                            <a:srgbClr val="285078"/>
                          </a:solidFill>
                          <a:uFillTx/>
                          <a:latin typeface="Arial"/>
                          <a:hlinkClick r:id="rId5"/>
                        </a:rPr>
                        <a:t>Enter the evaluation loop to execute the bytecode</a:t>
                      </a:r>
                      <a:endParaRPr lang="en-US" sz="3200" b="0" strike="noStrike" spc="-1">
                        <a:latin typeface="Arial"/>
                      </a:endParaRPr>
                    </a:p>
                    <a:p>
                      <a:pPr algn="ctr">
                        <a:lnSpc>
                          <a:spcPct val="100000"/>
                        </a:lnSpc>
                      </a:pPr>
                      <a:endParaRPr lang="en-US" sz="3200" b="0" strike="noStrike" spc="-1">
                        <a:latin typeface="Arial"/>
                      </a:endParaRPr>
                    </a:p>
                    <a:p>
                      <a:pPr algn="ctr">
                        <a:lnSpc>
                          <a:spcPct val="100000"/>
                        </a:lnSpc>
                        <a:tabLst>
                          <a:tab pos="0" algn="l"/>
                        </a:tabLst>
                      </a:pPr>
                      <a:r>
                        <a:rPr lang="en-US" sz="3200" b="1" strike="noStrike" spc="-1">
                          <a:solidFill>
                            <a:srgbClr val="000000"/>
                          </a:solidFill>
                          <a:latin typeface="Arial"/>
                        </a:rPr>
                        <a:t>Python thread = OS thread + Python thread state</a:t>
                      </a:r>
                      <a:endParaRPr lang="en-US" sz="3200" b="0" strike="noStrike" spc="-1">
                        <a:latin typeface="Arial"/>
                      </a:endParaRPr>
                    </a:p>
                    <a:p>
                      <a:pPr algn="ctr">
                        <a:lnSpc>
                          <a:spcPct val="100000"/>
                        </a:lnSpc>
                        <a:tabLst>
                          <a:tab pos="0" algn="l"/>
                        </a:tabLst>
                      </a:pPr>
                      <a:endParaRPr lang="en-US" sz="3200" b="0" strike="noStrike" spc="-1">
                        <a:latin typeface="Arial"/>
                      </a:endParaRPr>
                    </a:p>
                    <a:p>
                      <a:pPr algn="ctr">
                        <a:lnSpc>
                          <a:spcPct val="100000"/>
                        </a:lnSpc>
                        <a:tabLst>
                          <a:tab pos="0" algn="l"/>
                        </a:tabLst>
                      </a:pPr>
                      <a:endParaRPr lang="en-US" sz="3200" b="0" strike="noStrike" spc="-1">
                        <a:latin typeface="Arial"/>
                      </a:endParaRPr>
                    </a:p>
                    <a:p>
                      <a:pPr>
                        <a:lnSpc>
                          <a:spcPct val="100000"/>
                        </a:lnSpc>
                        <a:tabLst>
                          <a:tab pos="0" algn="l"/>
                        </a:tabLst>
                      </a:pPr>
                      <a:r>
                        <a:rPr lang="en-US" sz="3200" b="0" strike="noStrike" spc="-1">
                          <a:solidFill>
                            <a:srgbClr val="000000"/>
                          </a:solidFill>
                          <a:latin typeface="Arial"/>
                        </a:rPr>
                        <a:t>From time to time, a thread has to suspend bytecode execution. It checks if there are any reasons to do that at the beginning of each iteration of the evaluation loop. </a:t>
                      </a:r>
                      <a:endParaRPr lang="en-US" sz="3200" b="0" strike="noStrike" spc="-1">
                        <a:latin typeface="Arial"/>
                      </a:endParaRPr>
                    </a:p>
                    <a:p>
                      <a:pPr>
                        <a:lnSpc>
                          <a:spcPct val="100000"/>
                        </a:lnSpc>
                        <a:spcBef>
                          <a:spcPts val="1199"/>
                        </a:spcBef>
                        <a:tabLst>
                          <a:tab pos="0" algn="l"/>
                        </a:tabLst>
                      </a:pPr>
                      <a:endParaRPr lang="en-US" sz="3200" b="0" strike="noStrike" spc="-1">
                        <a:latin typeface="Arial"/>
                      </a:endParaRP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11" name="CustomShape 2"/>
          <p:cNvSpPr/>
          <p:nvPr/>
        </p:nvSpPr>
        <p:spPr>
          <a:xfrm>
            <a:off x="179820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
        <p:nvSpPr>
          <p:cNvPr id="412" name="CustomShape 3"/>
          <p:cNvSpPr/>
          <p:nvPr/>
        </p:nvSpPr>
        <p:spPr>
          <a:xfrm>
            <a:off x="1717920" y="1945440"/>
            <a:ext cx="13740480" cy="7603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US" sz="5400" b="0" strike="noStrike" spc="-1">
                <a:solidFill>
                  <a:srgbClr val="000000"/>
                </a:solidFill>
                <a:latin typeface="Arial"/>
              </a:rPr>
              <a:t>How multi-threading works in Python</a:t>
            </a:r>
            <a:endParaRPr lang="en-US" sz="5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3" name="Table 1"/>
          <p:cNvGraphicFramePr/>
          <p:nvPr>
            <p:extLst>
              <p:ext uri="{D42A27DB-BD31-4B8C-83A1-F6EECF244321}">
                <p14:modId xmlns:p14="http://schemas.microsoft.com/office/powerpoint/2010/main" val="1799934072"/>
              </p:ext>
            </p:extLst>
          </p:nvPr>
        </p:nvGraphicFramePr>
        <p:xfrm>
          <a:off x="277200" y="600480"/>
          <a:ext cx="23441400" cy="12311640"/>
        </p:xfrm>
        <a:graphic>
          <a:graphicData uri="http://schemas.openxmlformats.org/drawingml/2006/table">
            <a:tbl>
              <a:tblPr/>
              <a:tblGrid>
                <a:gridCol w="21060360">
                  <a:extLst>
                    <a:ext uri="{9D8B030D-6E8A-4147-A177-3AD203B41FA5}">
                      <a16:colId xmlns:a16="http://schemas.microsoft.com/office/drawing/2014/main" val="20000"/>
                    </a:ext>
                  </a:extLst>
                </a:gridCol>
                <a:gridCol w="2381040">
                  <a:extLst>
                    <a:ext uri="{9D8B030D-6E8A-4147-A177-3AD203B41FA5}">
                      <a16:colId xmlns:a16="http://schemas.microsoft.com/office/drawing/2014/main" val="20001"/>
                    </a:ext>
                  </a:extLst>
                </a:gridCol>
              </a:tblGrid>
              <a:tr h="11662560">
                <a:tc>
                  <a:txBody>
                    <a:bodyPr/>
                    <a:lstStyle/>
                    <a:p>
                      <a:pPr>
                        <a:lnSpc>
                          <a:spcPct val="100000"/>
                        </a:lnSpc>
                        <a:tabLst>
                          <a:tab pos="0" algn="l"/>
                        </a:tabLst>
                      </a:pPr>
                      <a:r>
                        <a:rPr lang="en-US" sz="2800" b="0" strike="noStrike" spc="-1" dirty="0">
                          <a:solidFill>
                            <a:srgbClr val="000305"/>
                          </a:solidFill>
                          <a:latin typeface="Trebuchet MS"/>
                        </a:rPr>
                        <a:t>Object</a:t>
                      </a:r>
                      <a:r>
                        <a:rPr lang="en-US" sz="2800" b="0" strike="noStrike" spc="-1" dirty="0">
                          <a:solidFill>
                            <a:srgbClr val="666666"/>
                          </a:solidFill>
                          <a:latin typeface="Trebuchet MS"/>
                        </a:rPr>
                        <a:t>*</a:t>
                      </a:r>
                      <a:r>
                        <a:rPr lang="en-US" sz="2800" b="0" strike="noStrike" spc="-1" dirty="0">
                          <a:solidFill>
                            <a:srgbClr val="000305"/>
                          </a:solidFill>
                          <a:latin typeface="Trebuchet MS"/>
                        </a:rPr>
                        <a:t> </a:t>
                      </a:r>
                      <a:r>
                        <a:rPr lang="en-US" sz="2800" b="0" strike="noStrike" spc="-1" dirty="0">
                          <a:solidFill>
                            <a:srgbClr val="06287E"/>
                          </a:solidFill>
                          <a:latin typeface="Trebuchet MS"/>
                        </a:rPr>
                        <a:t>_</a:t>
                      </a:r>
                      <a:r>
                        <a:rPr lang="en-US" sz="2800" b="0" strike="noStrike" spc="-1" dirty="0" err="1">
                          <a:solidFill>
                            <a:srgbClr val="06287E"/>
                          </a:solidFill>
                          <a:latin typeface="Trebuchet MS"/>
                        </a:rPr>
                        <a:t>PyEval_EvalFrameDefault</a:t>
                      </a:r>
                      <a:r>
                        <a:rPr lang="en-US" sz="2800" b="0" strike="noStrike" spc="-1" dirty="0">
                          <a:solidFill>
                            <a:srgbClr val="000305"/>
                          </a:solidFill>
                          <a:latin typeface="Trebuchet MS"/>
                        </a:rPr>
                        <a:t>(</a:t>
                      </a:r>
                      <a:r>
                        <a:rPr lang="en-US" sz="2800" b="0" strike="noStrike" spc="-1" dirty="0" err="1">
                          <a:solidFill>
                            <a:srgbClr val="000305"/>
                          </a:solidFill>
                          <a:latin typeface="Trebuchet MS"/>
                        </a:rPr>
                        <a:t>PyThreadState</a:t>
                      </a:r>
                      <a:r>
                        <a:rPr lang="en-US" sz="2800" b="0" strike="noStrike" spc="-1" dirty="0">
                          <a:solidFill>
                            <a:srgbClr val="BBBBBB"/>
                          </a:solidFill>
                          <a:latin typeface="Trebuchet MS"/>
                        </a:rPr>
                        <a:t> </a:t>
                      </a:r>
                      <a:r>
                        <a:rPr lang="en-US" sz="2800" b="0" strike="noStrike" spc="-1" dirty="0">
                          <a:solidFill>
                            <a:srgbClr val="666666"/>
                          </a:solidFill>
                          <a:latin typeface="Trebuchet MS"/>
                        </a:rPr>
                        <a:t>*</a:t>
                      </a:r>
                      <a:r>
                        <a:rPr lang="en-US" sz="2800" b="0" strike="noStrike" spc="-1" dirty="0" err="1">
                          <a:solidFill>
                            <a:srgbClr val="000305"/>
                          </a:solidFill>
                          <a:latin typeface="Trebuchet MS"/>
                        </a:rPr>
                        <a:t>tstate</a:t>
                      </a:r>
                      <a:r>
                        <a:rPr lang="en-US" sz="2800" b="0" strike="noStrike" spc="-1" dirty="0">
                          <a:solidFill>
                            <a:srgbClr val="000305"/>
                          </a:solidFill>
                          <a:latin typeface="Trebuchet MS"/>
                        </a:rPr>
                        <a:t>,</a:t>
                      </a:r>
                      <a:r>
                        <a:rPr lang="en-US" sz="2800" b="0" strike="noStrike" spc="-1" dirty="0">
                          <a:solidFill>
                            <a:srgbClr val="BBBBBB"/>
                          </a:solidFill>
                          <a:latin typeface="Trebuchet MS"/>
                        </a:rPr>
                        <a:t> </a:t>
                      </a:r>
                      <a:r>
                        <a:rPr lang="en-US" sz="2800" b="0" strike="noStrike" spc="-1" dirty="0" err="1">
                          <a:solidFill>
                            <a:srgbClr val="000305"/>
                          </a:solidFill>
                          <a:latin typeface="Trebuchet MS"/>
                        </a:rPr>
                        <a:t>PyFrameObject</a:t>
                      </a:r>
                      <a:r>
                        <a:rPr lang="en-US" sz="2800" b="0" strike="noStrike" spc="-1" dirty="0">
                          <a:solidFill>
                            <a:srgbClr val="BBBBBB"/>
                          </a:solidFill>
                          <a:latin typeface="Trebuchet MS"/>
                        </a:rPr>
                        <a:t> </a:t>
                      </a:r>
                      <a:r>
                        <a:rPr lang="en-US" sz="2800" b="0" strike="noStrike" spc="-1" dirty="0">
                          <a:solidFill>
                            <a:srgbClr val="666666"/>
                          </a:solidFill>
                          <a:latin typeface="Trebuchet MS"/>
                        </a:rPr>
                        <a:t>*</a:t>
                      </a:r>
                      <a:r>
                        <a:rPr lang="en-US" sz="2800" b="0" strike="noStrike" spc="-1" dirty="0">
                          <a:solidFill>
                            <a:srgbClr val="000305"/>
                          </a:solidFill>
                          <a:latin typeface="Trebuchet MS"/>
                        </a:rPr>
                        <a:t>f,</a:t>
                      </a:r>
                      <a:r>
                        <a:rPr lang="en-US" sz="2800" b="0" strike="noStrike" spc="-1" dirty="0">
                          <a:solidFill>
                            <a:srgbClr val="BBBBBB"/>
                          </a:solidFill>
                          <a:latin typeface="Trebuchet MS"/>
                        </a:rPr>
                        <a:t> </a:t>
                      </a:r>
                      <a:r>
                        <a:rPr lang="en-US" sz="2800" b="0" strike="noStrike" spc="-1" dirty="0">
                          <a:solidFill>
                            <a:srgbClr val="902000"/>
                          </a:solidFill>
                          <a:latin typeface="Trebuchet MS"/>
                        </a:rPr>
                        <a:t>int</a:t>
                      </a:r>
                      <a:r>
                        <a:rPr lang="en-US" sz="2800" b="0" strike="noStrike" spc="-1" dirty="0">
                          <a:solidFill>
                            <a:srgbClr val="BBBBBB"/>
                          </a:solidFill>
                          <a:latin typeface="Trebuchet MS"/>
                        </a:rPr>
                        <a:t> </a:t>
                      </a:r>
                      <a:r>
                        <a:rPr lang="en-US" sz="2800" b="0" strike="noStrike" spc="-1" dirty="0" err="1">
                          <a:solidFill>
                            <a:srgbClr val="000305"/>
                          </a:solidFill>
                          <a:latin typeface="Trebuchet MS"/>
                        </a:rPr>
                        <a:t>throwflag</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a:t>
                      </a:r>
                      <a:r>
                        <a:rPr lang="en-US" sz="2800" b="0" i="1" strike="noStrike" spc="-1" dirty="0">
                          <a:solidFill>
                            <a:srgbClr val="408090"/>
                          </a:solidFill>
                          <a:latin typeface="Trebuchet MS"/>
                        </a:rPr>
                        <a:t>// ... declaration of local variables and other boring stuff</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0" i="1" strike="noStrike" spc="-1" dirty="0">
                          <a:solidFill>
                            <a:srgbClr val="408090"/>
                          </a:solidFill>
                          <a:latin typeface="Trebuchet MS"/>
                        </a:rPr>
                        <a:t>// the evaluation loop</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1" strike="noStrike" spc="-1" dirty="0">
                          <a:solidFill>
                            <a:srgbClr val="007020"/>
                          </a:solidFill>
                          <a:latin typeface="Trebuchet MS"/>
                        </a:rPr>
                        <a:t>  for</a:t>
                      </a:r>
                      <a:r>
                        <a:rPr lang="en-US" sz="2800" b="0" strike="noStrike" spc="-1" dirty="0">
                          <a:solidFill>
                            <a:srgbClr val="BBBBBB"/>
                          </a:solidFill>
                          <a:latin typeface="Trebuchet MS"/>
                        </a:rPr>
                        <a:t> </a:t>
                      </a:r>
                      <a:r>
                        <a:rPr lang="en-US" sz="2800" b="0" strike="noStrike" spc="-1" dirty="0">
                          <a:solidFill>
                            <a:srgbClr val="000305"/>
                          </a:solidFill>
                          <a:latin typeface="Trebuchet MS"/>
                        </a:rPr>
                        <a:t>(;;)</a:t>
                      </a:r>
                      <a:r>
                        <a:rPr lang="en-US" sz="2800" b="0" strike="noStrike" spc="-1" dirty="0">
                          <a:solidFill>
                            <a:srgbClr val="BBBBBB"/>
                          </a:solidFill>
                          <a:latin typeface="Trebuchet MS"/>
                        </a:rPr>
                        <a:t> </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0" i="1" strike="noStrike" spc="-1" dirty="0">
                          <a:solidFill>
                            <a:srgbClr val="408090"/>
                          </a:solidFill>
                          <a:latin typeface="Trebuchet MS"/>
                        </a:rPr>
                        <a:t>       // `</a:t>
                      </a:r>
                      <a:r>
                        <a:rPr lang="en-US" sz="2800" b="0" i="1" strike="noStrike" spc="-1" dirty="0" err="1">
                          <a:solidFill>
                            <a:srgbClr val="408090"/>
                          </a:solidFill>
                          <a:latin typeface="Trebuchet MS"/>
                        </a:rPr>
                        <a:t>eval_breaker</a:t>
                      </a:r>
                      <a:r>
                        <a:rPr lang="en-US" sz="2800" b="0" i="1" strike="noStrike" spc="-1" dirty="0">
                          <a:solidFill>
                            <a:srgbClr val="408090"/>
                          </a:solidFill>
                          <a:latin typeface="Trebuchet MS"/>
                        </a:rPr>
                        <a:t>` tells whether we should suspend bytecode execution</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a:t>
                      </a:r>
                      <a:r>
                        <a:rPr lang="en-US" sz="2800" b="0" i="1" strike="noStrike" spc="-1" dirty="0">
                          <a:solidFill>
                            <a:srgbClr val="408090"/>
                          </a:solidFill>
                          <a:latin typeface="Trebuchet MS"/>
                        </a:rPr>
                        <a:t>// e.g. other thread requested the GIL</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1" strike="noStrike" spc="-1" dirty="0">
                          <a:solidFill>
                            <a:srgbClr val="007020"/>
                          </a:solidFill>
                          <a:latin typeface="Trebuchet MS"/>
                        </a:rPr>
                        <a:t>       if</a:t>
                      </a:r>
                      <a:r>
                        <a:rPr lang="en-US" sz="2800" b="0" strike="noStrike" spc="-1" dirty="0">
                          <a:solidFill>
                            <a:srgbClr val="BBBBBB"/>
                          </a:solidFill>
                          <a:latin typeface="Trebuchet MS"/>
                        </a:rPr>
                        <a:t> </a:t>
                      </a:r>
                      <a:r>
                        <a:rPr lang="en-US" sz="2800" b="0" strike="noStrike" spc="-1" dirty="0">
                          <a:solidFill>
                            <a:srgbClr val="000305"/>
                          </a:solidFill>
                          <a:latin typeface="Trebuchet MS"/>
                        </a:rPr>
                        <a:t>(_</a:t>
                      </a:r>
                      <a:r>
                        <a:rPr lang="en-US" sz="2800" b="0" strike="noStrike" spc="-1" dirty="0" err="1">
                          <a:solidFill>
                            <a:srgbClr val="000305"/>
                          </a:solidFill>
                          <a:latin typeface="Trebuchet MS"/>
                        </a:rPr>
                        <a:t>Py_atomic_load_relaxed</a:t>
                      </a:r>
                      <a:r>
                        <a:rPr lang="en-US" sz="2800" b="0" strike="noStrike" spc="-1" dirty="0">
                          <a:solidFill>
                            <a:srgbClr val="000305"/>
                          </a:solidFill>
                          <a:latin typeface="Trebuchet MS"/>
                        </a:rPr>
                        <a:t>(</a:t>
                      </a:r>
                      <a:r>
                        <a:rPr lang="en-US" sz="2800" b="0" strike="noStrike" spc="-1" dirty="0" err="1">
                          <a:solidFill>
                            <a:srgbClr val="000305"/>
                          </a:solidFill>
                          <a:latin typeface="Trebuchet MS"/>
                        </a:rPr>
                        <a:t>eval_breaker</a:t>
                      </a:r>
                      <a:r>
                        <a:rPr lang="en-US" sz="2800" b="0" strike="noStrike" spc="-1" dirty="0">
                          <a:solidFill>
                            <a:srgbClr val="000305"/>
                          </a:solidFill>
                          <a:latin typeface="Trebuchet MS"/>
                        </a:rPr>
                        <a:t>))</a:t>
                      </a:r>
                      <a:r>
                        <a:rPr lang="en-US" sz="2800" b="0" strike="noStrike" spc="-1" dirty="0">
                          <a:solidFill>
                            <a:srgbClr val="BBBBBB"/>
                          </a:solidFill>
                          <a:latin typeface="Trebuchet MS"/>
                        </a:rPr>
                        <a:t> </a:t>
                      </a:r>
                      <a:r>
                        <a:rPr lang="en-US" sz="2800" b="0" strike="noStrike" spc="-1" dirty="0">
                          <a:solidFill>
                            <a:srgbClr val="000305"/>
                          </a:solidFill>
                          <a:latin typeface="Trebuchet MS"/>
                        </a:rPr>
                        <a:t>{</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a:t>
                      </a:r>
                      <a:r>
                        <a:rPr lang="en-US" sz="2800" b="0" i="1" strike="noStrike" spc="-1" dirty="0">
                          <a:solidFill>
                            <a:srgbClr val="408090"/>
                          </a:solidFill>
                          <a:latin typeface="Trebuchet MS"/>
                        </a:rPr>
                        <a:t>// `</a:t>
                      </a:r>
                      <a:r>
                        <a:rPr lang="en-US" sz="2800" b="0" i="1" strike="noStrike" spc="-1" dirty="0" err="1">
                          <a:solidFill>
                            <a:srgbClr val="408090"/>
                          </a:solidFill>
                          <a:latin typeface="Trebuchet MS"/>
                        </a:rPr>
                        <a:t>eval_frame_handle_pending</a:t>
                      </a:r>
                      <a:r>
                        <a:rPr lang="en-US" sz="2800" b="0" i="1" strike="noStrike" spc="-1" dirty="0">
                          <a:solidFill>
                            <a:srgbClr val="408090"/>
                          </a:solidFill>
                          <a:latin typeface="Trebuchet MS"/>
                        </a:rPr>
                        <a:t>()` suspends bytecode execution</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0" i="1" strike="noStrike" spc="-1" dirty="0">
                          <a:solidFill>
                            <a:srgbClr val="408090"/>
                          </a:solidFill>
                          <a:latin typeface="Trebuchet MS"/>
                        </a:rPr>
                        <a:t>          // e.g. when another thread requests the GIL,</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0" i="1" strike="noStrike" spc="-1" dirty="0">
                          <a:solidFill>
                            <a:srgbClr val="408090"/>
                          </a:solidFill>
                          <a:latin typeface="Trebuchet MS"/>
                        </a:rPr>
                        <a:t>          // this function drops the GIL and waits for the GIL again</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1" strike="noStrike" spc="-1" dirty="0">
                          <a:solidFill>
                            <a:srgbClr val="007020"/>
                          </a:solidFill>
                          <a:latin typeface="Trebuchet MS"/>
                        </a:rPr>
                        <a:t>          if</a:t>
                      </a:r>
                      <a:r>
                        <a:rPr lang="en-US" sz="2800" b="0" strike="noStrike" spc="-1" dirty="0">
                          <a:solidFill>
                            <a:srgbClr val="BBBBBB"/>
                          </a:solidFill>
                          <a:latin typeface="Trebuchet MS"/>
                        </a:rPr>
                        <a:t> </a:t>
                      </a:r>
                      <a:r>
                        <a:rPr lang="en-US" sz="2800" b="0" strike="noStrike" spc="-1" dirty="0">
                          <a:solidFill>
                            <a:srgbClr val="000305"/>
                          </a:solidFill>
                          <a:latin typeface="Trebuchet MS"/>
                        </a:rPr>
                        <a:t>(</a:t>
                      </a:r>
                      <a:r>
                        <a:rPr lang="en-US" sz="2800" b="0" strike="noStrike" spc="-1" dirty="0" err="1">
                          <a:solidFill>
                            <a:srgbClr val="000305"/>
                          </a:solidFill>
                          <a:latin typeface="Trebuchet MS"/>
                        </a:rPr>
                        <a:t>eval_frame_handle_pending</a:t>
                      </a:r>
                      <a:r>
                        <a:rPr lang="en-US" sz="2800" b="0" strike="noStrike" spc="-1" dirty="0">
                          <a:solidFill>
                            <a:srgbClr val="000305"/>
                          </a:solidFill>
                          <a:latin typeface="Trebuchet MS"/>
                        </a:rPr>
                        <a:t>(</a:t>
                      </a:r>
                      <a:r>
                        <a:rPr lang="en-US" sz="2800" b="0" strike="noStrike" spc="-1" dirty="0" err="1">
                          <a:solidFill>
                            <a:srgbClr val="000305"/>
                          </a:solidFill>
                          <a:latin typeface="Trebuchet MS"/>
                        </a:rPr>
                        <a:t>tstate</a:t>
                      </a:r>
                      <a:r>
                        <a:rPr lang="en-US" sz="2800" b="0" strike="noStrike" spc="-1" dirty="0">
                          <a:solidFill>
                            <a:srgbClr val="000305"/>
                          </a:solidFill>
                          <a:latin typeface="Trebuchet MS"/>
                        </a:rPr>
                        <a:t>)</a:t>
                      </a:r>
                      <a:r>
                        <a:rPr lang="en-US" sz="2800" b="0" strike="noStrike" spc="-1" dirty="0">
                          <a:solidFill>
                            <a:srgbClr val="BBBBBB"/>
                          </a:solidFill>
                          <a:latin typeface="Trebuchet MS"/>
                        </a:rPr>
                        <a:t> </a:t>
                      </a:r>
                      <a:r>
                        <a:rPr lang="en-US" sz="2800" b="0" strike="noStrike" spc="-1" dirty="0">
                          <a:solidFill>
                            <a:srgbClr val="666666"/>
                          </a:solidFill>
                          <a:latin typeface="Trebuchet MS"/>
                        </a:rPr>
                        <a:t>!=</a:t>
                      </a:r>
                      <a:r>
                        <a:rPr lang="en-US" sz="2800" b="0" strike="noStrike" spc="-1" dirty="0">
                          <a:solidFill>
                            <a:srgbClr val="BBBBBB"/>
                          </a:solidFill>
                          <a:latin typeface="Trebuchet MS"/>
                        </a:rPr>
                        <a:t> </a:t>
                      </a:r>
                      <a:r>
                        <a:rPr lang="en-US" sz="2800" b="0" strike="noStrike" spc="-1" dirty="0">
                          <a:solidFill>
                            <a:srgbClr val="208050"/>
                          </a:solidFill>
                          <a:latin typeface="Trebuchet MS"/>
                        </a:rPr>
                        <a:t>0</a:t>
                      </a:r>
                      <a:r>
                        <a:rPr lang="en-US" sz="2800" b="0" strike="noStrike" spc="-1" dirty="0">
                          <a:solidFill>
                            <a:srgbClr val="000305"/>
                          </a:solidFill>
                          <a:latin typeface="Trebuchet MS"/>
                        </a:rPr>
                        <a:t>)</a:t>
                      </a:r>
                      <a:r>
                        <a:rPr lang="en-US" sz="2800" b="0" strike="noStrike" spc="-1" dirty="0">
                          <a:solidFill>
                            <a:srgbClr val="BBBBBB"/>
                          </a:solidFill>
                          <a:latin typeface="Trebuchet MS"/>
                        </a:rPr>
                        <a:t> </a:t>
                      </a:r>
                      <a:r>
                        <a:rPr lang="en-US" sz="2800" b="0" strike="noStrike" spc="-1" dirty="0">
                          <a:solidFill>
                            <a:srgbClr val="000305"/>
                          </a:solidFill>
                          <a:latin typeface="Trebuchet MS"/>
                        </a:rPr>
                        <a:t>{ </a:t>
                      </a:r>
                      <a:r>
                        <a:rPr lang="en-US" sz="2800" b="1" strike="noStrike" spc="-1" dirty="0" err="1">
                          <a:solidFill>
                            <a:srgbClr val="007020"/>
                          </a:solidFill>
                          <a:latin typeface="Trebuchet MS"/>
                        </a:rPr>
                        <a:t>goto</a:t>
                      </a:r>
                      <a:r>
                        <a:rPr lang="en-US" sz="2800" b="0" strike="noStrike" spc="-1" dirty="0">
                          <a:solidFill>
                            <a:srgbClr val="BBBBBB"/>
                          </a:solidFill>
                          <a:latin typeface="Trebuchet MS"/>
                        </a:rPr>
                        <a:t> </a:t>
                      </a:r>
                      <a:r>
                        <a:rPr lang="en-US" sz="2800" b="0" strike="noStrike" spc="-1" dirty="0">
                          <a:solidFill>
                            <a:srgbClr val="000305"/>
                          </a:solidFill>
                          <a:latin typeface="Trebuchet MS"/>
                        </a:rPr>
                        <a:t>error; }</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NEXTOPARG();</a:t>
                      </a:r>
                      <a:r>
                        <a:rPr lang="en-US" sz="2800" b="0" i="1" strike="noStrike" spc="-1" dirty="0">
                          <a:solidFill>
                            <a:srgbClr val="408090"/>
                          </a:solidFill>
                          <a:latin typeface="Trebuchet MS"/>
                        </a:rPr>
                        <a:t> // get next bytecode instruction</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a:t>
                      </a:r>
                      <a:r>
                        <a:rPr lang="en-US" sz="2800" b="1" strike="noStrike" spc="-1" dirty="0">
                          <a:solidFill>
                            <a:srgbClr val="007020"/>
                          </a:solidFill>
                          <a:latin typeface="Trebuchet MS"/>
                        </a:rPr>
                        <a:t>switch</a:t>
                      </a:r>
                      <a:r>
                        <a:rPr lang="en-US" sz="2800" b="0" strike="noStrike" spc="-1" dirty="0">
                          <a:solidFill>
                            <a:srgbClr val="BBBBBB"/>
                          </a:solidFill>
                          <a:latin typeface="Trebuchet MS"/>
                        </a:rPr>
                        <a:t> </a:t>
                      </a:r>
                      <a:r>
                        <a:rPr lang="en-US" sz="2800" b="0" strike="noStrike" spc="-1" dirty="0">
                          <a:solidFill>
                            <a:srgbClr val="000305"/>
                          </a:solidFill>
                          <a:latin typeface="Trebuchet MS"/>
                        </a:rPr>
                        <a:t>(opcode)</a:t>
                      </a:r>
                      <a:r>
                        <a:rPr lang="en-US" sz="2800" b="0" strike="noStrike" spc="-1" dirty="0">
                          <a:solidFill>
                            <a:srgbClr val="BBBBBB"/>
                          </a:solidFill>
                          <a:latin typeface="Trebuchet MS"/>
                        </a:rPr>
                        <a:t> </a:t>
                      </a:r>
                      <a:r>
                        <a:rPr lang="en-US" sz="2800" b="0" strike="noStrike" spc="-1" dirty="0">
                          <a:solidFill>
                            <a:srgbClr val="000305"/>
                          </a:solidFill>
                          <a:latin typeface="Trebuchet MS"/>
                        </a:rPr>
                        <a:t>{</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a:t>
                      </a:r>
                      <a:r>
                        <a:rPr lang="en-US" sz="2800" b="1" strike="noStrike" spc="-1" dirty="0">
                          <a:solidFill>
                            <a:srgbClr val="007020"/>
                          </a:solidFill>
                          <a:latin typeface="Trebuchet MS"/>
                        </a:rPr>
                        <a:t>case</a:t>
                      </a:r>
                      <a:r>
                        <a:rPr lang="en-US" sz="2800" b="0" strike="noStrike" spc="-1" dirty="0">
                          <a:solidFill>
                            <a:srgbClr val="BBBBBB"/>
                          </a:solidFill>
                          <a:latin typeface="Trebuchet MS"/>
                        </a:rPr>
                        <a:t> </a:t>
                      </a:r>
                      <a:r>
                        <a:rPr lang="en-US" sz="2800" b="0" strike="noStrike" spc="-1" dirty="0">
                          <a:solidFill>
                            <a:srgbClr val="000305"/>
                          </a:solidFill>
                          <a:latin typeface="Trebuchet MS"/>
                        </a:rPr>
                        <a:t>TARGET(NOP):</a:t>
                      </a:r>
                      <a:r>
                        <a:rPr lang="en-US" sz="2800" b="0" strike="noStrike" spc="-1" dirty="0">
                          <a:solidFill>
                            <a:srgbClr val="BBBBBB"/>
                          </a:solidFill>
                          <a:latin typeface="Trebuchet MS"/>
                        </a:rPr>
                        <a:t> </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FAST_DISPATCH();</a:t>
                      </a:r>
                      <a:r>
                        <a:rPr lang="en-US" sz="2800" b="0" strike="noStrike" spc="-1" dirty="0">
                          <a:solidFill>
                            <a:srgbClr val="BBBBBB"/>
                          </a:solidFill>
                          <a:latin typeface="Trebuchet MS"/>
                        </a:rPr>
                        <a:t> </a:t>
                      </a:r>
                      <a:r>
                        <a:rPr lang="en-US" sz="2800" b="0" i="1" strike="noStrike" spc="-1" dirty="0">
                          <a:solidFill>
                            <a:srgbClr val="408090"/>
                          </a:solidFill>
                          <a:latin typeface="Trebuchet MS"/>
                        </a:rPr>
                        <a:t>// next iteration</a:t>
                      </a:r>
                      <a:r>
                        <a:rPr lang="en-US" sz="2800" b="0" strike="noStrike" spc="-1" dirty="0">
                          <a:solidFill>
                            <a:srgbClr val="000305"/>
                          </a:solidFill>
                          <a:latin typeface="Trebuchet MS"/>
                        </a:rPr>
                        <a:t> </a:t>
                      </a:r>
                    </a:p>
                    <a:p>
                      <a:pPr>
                        <a:lnSpc>
                          <a:spcPct val="100000"/>
                        </a:lnSpc>
                        <a:tabLst>
                          <a:tab pos="0" algn="l"/>
                        </a:tabLst>
                      </a:pPr>
                      <a:r>
                        <a:rPr lang="en-US" sz="2800" b="0" strike="noStrike" spc="-1" dirty="0">
                          <a:solidFill>
                            <a:srgbClr val="000305"/>
                          </a:solidFill>
                          <a:latin typeface="Trebuchet MS"/>
                        </a:rPr>
                        <a:t>          break;</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a:t>
                      </a:r>
                      <a:r>
                        <a:rPr lang="en-US" sz="2800" b="1" strike="noStrike" spc="-1" dirty="0">
                          <a:solidFill>
                            <a:srgbClr val="007020"/>
                          </a:solidFill>
                          <a:latin typeface="Trebuchet MS"/>
                        </a:rPr>
                        <a:t>case</a:t>
                      </a:r>
                      <a:r>
                        <a:rPr lang="en-US" sz="2800" b="0" strike="noStrike" spc="-1" dirty="0">
                          <a:solidFill>
                            <a:srgbClr val="BBBBBB"/>
                          </a:solidFill>
                          <a:latin typeface="Trebuchet MS"/>
                        </a:rPr>
                        <a:t> </a:t>
                      </a:r>
                      <a:r>
                        <a:rPr lang="en-US" sz="2800" b="0" strike="noStrike" spc="-1" dirty="0">
                          <a:solidFill>
                            <a:srgbClr val="000305"/>
                          </a:solidFill>
                          <a:latin typeface="Trebuchet MS"/>
                        </a:rPr>
                        <a:t>TARGET(LOAD_FAST):</a:t>
                      </a:r>
                      <a:r>
                        <a:rPr lang="en-US" sz="2800" b="0" strike="noStrike" spc="-1" dirty="0">
                          <a:solidFill>
                            <a:srgbClr val="BBBBBB"/>
                          </a:solidFill>
                          <a:latin typeface="Trebuchet MS"/>
                        </a:rPr>
                        <a:t> </a:t>
                      </a:r>
                      <a:r>
                        <a:rPr lang="en-US" sz="2800" b="0" strike="noStrike" spc="-1" dirty="0">
                          <a:solidFill>
                            <a:srgbClr val="000305"/>
                          </a:solidFill>
                          <a:latin typeface="Trebuchet MS"/>
                        </a:rPr>
                        <a:t>{</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a:t>
                      </a:r>
                      <a:r>
                        <a:rPr lang="en-US" sz="2800" b="0" i="1" strike="noStrike" spc="-1" dirty="0">
                          <a:solidFill>
                            <a:srgbClr val="408090"/>
                          </a:solidFill>
                          <a:latin typeface="Trebuchet MS"/>
                        </a:rPr>
                        <a:t>// ... code for loading local variable</a:t>
                      </a:r>
                      <a:r>
                        <a:rPr lang="en-US" sz="2800" b="0" strike="noStrike" spc="-1" dirty="0">
                          <a:solidFill>
                            <a:srgbClr val="000305"/>
                          </a:solidFill>
                          <a:latin typeface="Trebuchet MS"/>
                        </a:rPr>
                        <a:t> </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FAST_DISPATCH();</a:t>
                      </a:r>
                      <a:r>
                        <a:rPr lang="en-US" sz="2800" b="0" strike="noStrike" spc="-1" dirty="0">
                          <a:solidFill>
                            <a:srgbClr val="BBBBBB"/>
                          </a:solidFill>
                          <a:latin typeface="Trebuchet MS"/>
                        </a:rPr>
                        <a:t> </a:t>
                      </a:r>
                      <a:r>
                        <a:rPr lang="en-US" sz="2800" b="0" i="1" strike="noStrike" spc="-1" dirty="0">
                          <a:solidFill>
                            <a:srgbClr val="408090"/>
                          </a:solidFill>
                          <a:latin typeface="Trebuchet MS"/>
                        </a:rPr>
                        <a:t>// next iteration</a:t>
                      </a:r>
                      <a:r>
                        <a:rPr lang="en-US" sz="2800" b="0" strike="noStrike" spc="-1" dirty="0">
                          <a:solidFill>
                            <a:srgbClr val="000305"/>
                          </a:solidFill>
                          <a:latin typeface="Trebuchet MS"/>
                        </a:rPr>
                        <a:t> </a:t>
                      </a:r>
                    </a:p>
                    <a:p>
                      <a:pPr>
                        <a:lnSpc>
                          <a:spcPct val="100000"/>
                        </a:lnSpc>
                        <a:tabLst>
                          <a:tab pos="0" algn="l"/>
                        </a:tabLst>
                      </a:pPr>
                      <a:r>
                        <a:rPr lang="en-US" sz="2800" b="0" strike="noStrike" spc="-1" dirty="0">
                          <a:latin typeface="Arial"/>
                        </a:rPr>
                        <a:t>            break;</a:t>
                      </a:r>
                    </a:p>
                    <a:p>
                      <a:pPr>
                        <a:lnSpc>
                          <a:spcPct val="100000"/>
                        </a:lnSpc>
                        <a:tabLst>
                          <a:tab pos="0" algn="l"/>
                        </a:tabLst>
                      </a:pPr>
                      <a:r>
                        <a:rPr lang="en-US" sz="2800" b="0" strike="noStrike" spc="-1" dirty="0">
                          <a:solidFill>
                            <a:srgbClr val="000305"/>
                          </a:solidFill>
                          <a:latin typeface="Trebuchet MS"/>
                        </a:rPr>
                        <a:t>         } </a:t>
                      </a:r>
                      <a:endParaRPr lang="en-US" sz="2800" b="0" strike="noStrike" spc="-1" dirty="0">
                        <a:latin typeface="Arial"/>
                      </a:endParaRPr>
                    </a:p>
                    <a:p>
                      <a:pPr>
                        <a:lnSpc>
                          <a:spcPct val="100000"/>
                        </a:lnSpc>
                        <a:tabLst>
                          <a:tab pos="0" algn="l"/>
                        </a:tabLst>
                      </a:pPr>
                      <a:r>
                        <a:rPr lang="en-US" sz="2800" b="0" i="1" strike="noStrike" spc="-1" dirty="0">
                          <a:solidFill>
                            <a:srgbClr val="408090"/>
                          </a:solidFill>
                          <a:latin typeface="Trebuchet MS"/>
                        </a:rPr>
                        <a:t>       // ... 117 more cases for every possible opcode</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 </a:t>
                      </a:r>
                      <a:r>
                        <a:rPr lang="en-US" sz="2800" b="0" i="1" strike="noStrike" spc="-1" dirty="0">
                          <a:solidFill>
                            <a:srgbClr val="408090"/>
                          </a:solidFill>
                          <a:latin typeface="Trebuchet MS"/>
                        </a:rPr>
                        <a:t>// ... error handling</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 </a:t>
                      </a:r>
                      <a:r>
                        <a:rPr lang="en-US" sz="2800" b="0" i="1" strike="noStrike" spc="-1" dirty="0">
                          <a:solidFill>
                            <a:srgbClr val="408090"/>
                          </a:solidFill>
                          <a:latin typeface="Trebuchet MS"/>
                        </a:rPr>
                        <a:t>// end loop</a:t>
                      </a:r>
                      <a:endParaRPr lang="en-US" sz="2800" b="0" strike="noStrike" spc="-1" dirty="0">
                        <a:latin typeface="Arial"/>
                      </a:endParaRPr>
                    </a:p>
                    <a:p>
                      <a:pPr>
                        <a:lnSpc>
                          <a:spcPct val="100000"/>
                        </a:lnSpc>
                        <a:tabLst>
                          <a:tab pos="0" algn="l"/>
                        </a:tabLst>
                      </a:pPr>
                      <a:r>
                        <a:rPr lang="en-US" sz="2800" b="0" strike="noStrike" spc="-1" dirty="0">
                          <a:solidFill>
                            <a:srgbClr val="000305"/>
                          </a:solidFill>
                          <a:latin typeface="Trebuchet MS"/>
                        </a:rPr>
                        <a:t>} </a:t>
                      </a:r>
                      <a:r>
                        <a:rPr lang="en-US" sz="2800" b="0" i="1" strike="noStrike" spc="-1" dirty="0">
                          <a:solidFill>
                            <a:srgbClr val="408090"/>
                          </a:solidFill>
                          <a:latin typeface="Trebuchet MS"/>
                        </a:rPr>
                        <a:t>// ... Termination</a:t>
                      </a:r>
                      <a:endParaRPr lang="en-US" sz="2800" b="0" strike="noStrike" spc="-1" dirty="0">
                        <a:latin typeface="Arial"/>
                      </a:endParaRPr>
                    </a:p>
                  </a:txBody>
                  <a:tcPr marL="177480" marR="177480">
                    <a:lnL w="12240">
                      <a:noFill/>
                    </a:lnL>
                    <a:lnR w="12240">
                      <a:noFill/>
                    </a:lnR>
                    <a:lnT w="12240">
                      <a:noFill/>
                    </a:lnT>
                    <a:lnB w="12240">
                      <a:noFill/>
                    </a:lnB>
                    <a:solidFill>
                      <a:srgbClr val="FFFFFF"/>
                    </a:solidFill>
                  </a:tcPr>
                </a:tc>
                <a:tc>
                  <a:txBody>
                    <a:bodyPr/>
                    <a:lstStyle/>
                    <a:p>
                      <a:endParaRPr lang="en-AR" dirty="0"/>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649080">
                <a:tc>
                  <a:txBody>
                    <a:bodyPr/>
                    <a:lstStyle/>
                    <a:p>
                      <a:endParaRPr lang="en-AR" dirty="0"/>
                    </a:p>
                  </a:txBody>
                  <a:tcPr marL="177480" marR="177480">
                    <a:lnL w="12240">
                      <a:noFill/>
                    </a:lnL>
                    <a:lnR w="12240">
                      <a:noFill/>
                    </a:lnR>
                    <a:lnT w="12240">
                      <a:noFill/>
                    </a:lnT>
                    <a:lnB w="12240">
                      <a:noFill/>
                    </a:lnB>
                    <a:solidFill>
                      <a:srgbClr val="FFFFFF"/>
                    </a:solidFill>
                  </a:tcPr>
                </a:tc>
                <a:tc>
                  <a:txBody>
                    <a:bodyPr/>
                    <a:lstStyle/>
                    <a:p>
                      <a:endParaRPr lang="en-AR" dirty="0"/>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14" name="CustomShape 2"/>
          <p:cNvSpPr/>
          <p:nvPr/>
        </p:nvSpPr>
        <p:spPr>
          <a:xfrm>
            <a:off x="179820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5" name="Table 1"/>
          <p:cNvGraphicFramePr/>
          <p:nvPr/>
        </p:nvGraphicFramePr>
        <p:xfrm>
          <a:off x="1787400" y="2765520"/>
          <a:ext cx="20808720" cy="9329760"/>
        </p:xfrm>
        <a:graphic>
          <a:graphicData uri="http://schemas.openxmlformats.org/drawingml/2006/table">
            <a:tbl>
              <a:tblPr/>
              <a:tblGrid>
                <a:gridCol w="18695160">
                  <a:extLst>
                    <a:ext uri="{9D8B030D-6E8A-4147-A177-3AD203B41FA5}">
                      <a16:colId xmlns:a16="http://schemas.microsoft.com/office/drawing/2014/main" val="20000"/>
                    </a:ext>
                  </a:extLst>
                </a:gridCol>
                <a:gridCol w="2113560">
                  <a:extLst>
                    <a:ext uri="{9D8B030D-6E8A-4147-A177-3AD203B41FA5}">
                      <a16:colId xmlns:a16="http://schemas.microsoft.com/office/drawing/2014/main" val="20001"/>
                    </a:ext>
                  </a:extLst>
                </a:gridCol>
              </a:tblGrid>
              <a:tr h="91836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8411400">
                <a:tc>
                  <a:txBody>
                    <a:bodyPr/>
                    <a:lstStyle/>
                    <a:p>
                      <a:pPr>
                        <a:lnSpc>
                          <a:spcPct val="100000"/>
                        </a:lnSpc>
                        <a:spcBef>
                          <a:spcPts val="1199"/>
                        </a:spcBef>
                        <a:tabLst>
                          <a:tab pos="0" algn="l"/>
                        </a:tabLst>
                      </a:pPr>
                      <a:r>
                        <a:rPr lang="en-US" sz="3200" b="1" strike="noStrike" spc="-1">
                          <a:solidFill>
                            <a:srgbClr val="007020"/>
                          </a:solidFill>
                          <a:latin typeface="Arial"/>
                        </a:rPr>
                        <a:t>import</a:t>
                      </a:r>
                      <a:r>
                        <a:rPr lang="en-US" sz="3200" b="0" strike="noStrike" spc="-1">
                          <a:solidFill>
                            <a:srgbClr val="000000"/>
                          </a:solidFill>
                          <a:latin typeface="Arial"/>
                        </a:rPr>
                        <a:t> </a:t>
                      </a:r>
                      <a:r>
                        <a:rPr lang="en-US" sz="3200" b="1" strike="noStrike" spc="-1">
                          <a:solidFill>
                            <a:srgbClr val="0E84B5"/>
                          </a:solidFill>
                          <a:latin typeface="Arial"/>
                        </a:rPr>
                        <a:t>threading</a:t>
                      </a:r>
                      <a:r>
                        <a:rPr lang="en-US" sz="3200" b="0" strike="noStrike" spc="-1">
                          <a:solidFill>
                            <a:srgbClr val="000000"/>
                          </a:solidFill>
                          <a:latin typeface="Arial"/>
                        </a:rPr>
                        <a:t> </a:t>
                      </a:r>
                      <a:endParaRPr lang="en-US" sz="3200" b="0" strike="noStrike" spc="-1">
                        <a:latin typeface="Arial"/>
                      </a:endParaRPr>
                    </a:p>
                    <a:p>
                      <a:pPr>
                        <a:lnSpc>
                          <a:spcPct val="100000"/>
                        </a:lnSpc>
                        <a:spcBef>
                          <a:spcPts val="1199"/>
                        </a:spcBef>
                        <a:tabLst>
                          <a:tab pos="0" algn="l"/>
                        </a:tabLst>
                      </a:pPr>
                      <a:endParaRPr lang="en-US" sz="3200" b="0" strike="noStrike" spc="-1">
                        <a:latin typeface="Arial"/>
                      </a:endParaRPr>
                    </a:p>
                    <a:p>
                      <a:pPr>
                        <a:lnSpc>
                          <a:spcPct val="100000"/>
                        </a:lnSpc>
                        <a:spcBef>
                          <a:spcPts val="1199"/>
                        </a:spcBef>
                        <a:tabLst>
                          <a:tab pos="0" algn="l"/>
                        </a:tabLst>
                      </a:pPr>
                      <a:r>
                        <a:rPr lang="en-US" sz="3200" b="1" strike="noStrike" spc="-1">
                          <a:solidFill>
                            <a:srgbClr val="007020"/>
                          </a:solidFill>
                          <a:latin typeface="Arial"/>
                        </a:rPr>
                        <a:t>def</a:t>
                      </a:r>
                      <a:r>
                        <a:rPr lang="en-US" sz="3200" b="0" strike="noStrike" spc="-1">
                          <a:solidFill>
                            <a:srgbClr val="000000"/>
                          </a:solidFill>
                          <a:latin typeface="Arial"/>
                        </a:rPr>
                        <a:t> </a:t>
                      </a:r>
                      <a:r>
                        <a:rPr lang="en-US" sz="3200" b="0" strike="noStrike" spc="-1">
                          <a:solidFill>
                            <a:srgbClr val="06287E"/>
                          </a:solidFill>
                          <a:latin typeface="Arial"/>
                        </a:rPr>
                        <a:t>f</a:t>
                      </a:r>
                      <a:r>
                        <a:rPr lang="en-US" sz="3200" b="0" strike="noStrike" spc="-1">
                          <a:solidFill>
                            <a:srgbClr val="000000"/>
                          </a:solidFill>
                          <a:latin typeface="Arial"/>
                        </a:rPr>
                        <a:t>(a, b, c): </a:t>
                      </a:r>
                      <a:endParaRPr lang="en-US" sz="3200" b="0" strike="noStrike" spc="-1">
                        <a:latin typeface="Arial"/>
                      </a:endParaRPr>
                    </a:p>
                    <a:p>
                      <a:pPr>
                        <a:lnSpc>
                          <a:spcPct val="100000"/>
                        </a:lnSpc>
                        <a:spcBef>
                          <a:spcPts val="1199"/>
                        </a:spcBef>
                        <a:tabLst>
                          <a:tab pos="0" algn="l"/>
                        </a:tabLst>
                      </a:pPr>
                      <a:r>
                        <a:rPr lang="en-US" sz="3200" b="0" i="1" strike="noStrike" spc="-1">
                          <a:solidFill>
                            <a:srgbClr val="408090"/>
                          </a:solidFill>
                          <a:latin typeface="Arial"/>
                        </a:rPr>
                        <a:t>      # do something</a:t>
                      </a:r>
                      <a:r>
                        <a:rPr lang="en-US" sz="3200" b="0" strike="noStrike" spc="-1">
                          <a:solidFill>
                            <a:srgbClr val="000000"/>
                          </a:solidFill>
                          <a:latin typeface="Arial"/>
                        </a:rPr>
                        <a:t> </a:t>
                      </a:r>
                      <a:endParaRPr lang="en-US" sz="3200" b="0" strike="noStrike" spc="-1">
                        <a:latin typeface="Arial"/>
                      </a:endParaRPr>
                    </a:p>
                    <a:p>
                      <a:pPr>
                        <a:lnSpc>
                          <a:spcPct val="100000"/>
                        </a:lnSpc>
                        <a:spcBef>
                          <a:spcPts val="1199"/>
                        </a:spcBef>
                        <a:tabLst>
                          <a:tab pos="0" algn="l"/>
                        </a:tabLst>
                      </a:pPr>
                      <a:r>
                        <a:rPr lang="en-US" sz="3200" b="1" strike="noStrike" spc="-1">
                          <a:solidFill>
                            <a:srgbClr val="007020"/>
                          </a:solidFill>
                          <a:latin typeface="Arial"/>
                        </a:rPr>
                        <a:t>      pass</a:t>
                      </a:r>
                      <a:r>
                        <a:rPr lang="en-US" sz="3200" b="0" strike="noStrike" spc="-1">
                          <a:solidFill>
                            <a:srgbClr val="000000"/>
                          </a:solidFill>
                          <a:latin typeface="Arial"/>
                        </a:rPr>
                        <a:t> </a:t>
                      </a:r>
                      <a:endParaRPr lang="en-US" sz="3200" b="0" strike="noStrike" spc="-1">
                        <a:latin typeface="Arial"/>
                      </a:endParaRPr>
                    </a:p>
                    <a:p>
                      <a:pPr>
                        <a:lnSpc>
                          <a:spcPct val="100000"/>
                        </a:lnSpc>
                        <a:spcBef>
                          <a:spcPts val="1199"/>
                        </a:spcBef>
                        <a:tabLst>
                          <a:tab pos="0" algn="l"/>
                        </a:tabLst>
                      </a:pPr>
                      <a:r>
                        <a:rPr lang="en-US" sz="3200" b="0" strike="noStrike" spc="-1">
                          <a:solidFill>
                            <a:srgbClr val="000000"/>
                          </a:solidFill>
                          <a:latin typeface="Arial"/>
                        </a:rPr>
                        <a:t>t </a:t>
                      </a:r>
                      <a:r>
                        <a:rPr lang="en-US" sz="3200" b="0" strike="noStrike" spc="-1">
                          <a:solidFill>
                            <a:srgbClr val="666666"/>
                          </a:solidFill>
                          <a:latin typeface="Arial"/>
                        </a:rPr>
                        <a:t>=</a:t>
                      </a:r>
                      <a:r>
                        <a:rPr lang="en-US" sz="3200" b="0" strike="noStrike" spc="-1">
                          <a:solidFill>
                            <a:srgbClr val="000000"/>
                          </a:solidFill>
                          <a:latin typeface="Arial"/>
                        </a:rPr>
                        <a:t> threading</a:t>
                      </a:r>
                      <a:r>
                        <a:rPr lang="en-US" sz="3200" b="0" strike="noStrike" spc="-1">
                          <a:solidFill>
                            <a:srgbClr val="666666"/>
                          </a:solidFill>
                          <a:latin typeface="Arial"/>
                        </a:rPr>
                        <a:t>.</a:t>
                      </a:r>
                      <a:r>
                        <a:rPr lang="en-US" sz="3200" b="0" strike="noStrike" spc="-1">
                          <a:solidFill>
                            <a:srgbClr val="000000"/>
                          </a:solidFill>
                          <a:latin typeface="Arial"/>
                        </a:rPr>
                        <a:t>Thread(target</a:t>
                      </a:r>
                      <a:r>
                        <a:rPr lang="en-US" sz="3200" b="0" strike="noStrike" spc="-1">
                          <a:solidFill>
                            <a:srgbClr val="666666"/>
                          </a:solidFill>
                          <a:latin typeface="Arial"/>
                        </a:rPr>
                        <a:t>=</a:t>
                      </a:r>
                      <a:r>
                        <a:rPr lang="en-US" sz="3200" b="0" strike="noStrike" spc="-1">
                          <a:solidFill>
                            <a:srgbClr val="000000"/>
                          </a:solidFill>
                          <a:latin typeface="Arial"/>
                        </a:rPr>
                        <a:t>f, args</a:t>
                      </a:r>
                      <a:r>
                        <a:rPr lang="en-US" sz="3200" b="0" strike="noStrike" spc="-1">
                          <a:solidFill>
                            <a:srgbClr val="666666"/>
                          </a:solidFill>
                          <a:latin typeface="Arial"/>
                        </a:rPr>
                        <a:t>=</a:t>
                      </a:r>
                      <a:r>
                        <a:rPr lang="en-US" sz="3200" b="0" strike="noStrike" spc="-1">
                          <a:solidFill>
                            <a:srgbClr val="000000"/>
                          </a:solidFill>
                          <a:latin typeface="Arial"/>
                        </a:rPr>
                        <a:t>(</a:t>
                      </a:r>
                      <a:r>
                        <a:rPr lang="en-US" sz="3200" b="0" strike="noStrike" spc="-1">
                          <a:solidFill>
                            <a:srgbClr val="208050"/>
                          </a:solidFill>
                          <a:latin typeface="Arial"/>
                        </a:rPr>
                        <a:t>1</a:t>
                      </a:r>
                      <a:r>
                        <a:rPr lang="en-US" sz="3200" b="0" strike="noStrike" spc="-1">
                          <a:solidFill>
                            <a:srgbClr val="000000"/>
                          </a:solidFill>
                          <a:latin typeface="Arial"/>
                        </a:rPr>
                        <a:t>, </a:t>
                      </a:r>
                      <a:r>
                        <a:rPr lang="en-US" sz="3200" b="0" strike="noStrike" spc="-1">
                          <a:solidFill>
                            <a:srgbClr val="208050"/>
                          </a:solidFill>
                          <a:latin typeface="Arial"/>
                        </a:rPr>
                        <a:t>2</a:t>
                      </a:r>
                      <a:r>
                        <a:rPr lang="en-US" sz="3200" b="0" strike="noStrike" spc="-1">
                          <a:solidFill>
                            <a:srgbClr val="000000"/>
                          </a:solidFill>
                          <a:latin typeface="Arial"/>
                        </a:rPr>
                        <a:t>), kwargs</a:t>
                      </a:r>
                      <a:r>
                        <a:rPr lang="en-US" sz="3200" b="0" strike="noStrike" spc="-1">
                          <a:solidFill>
                            <a:srgbClr val="666666"/>
                          </a:solidFill>
                          <a:latin typeface="Arial"/>
                        </a:rPr>
                        <a:t>=</a:t>
                      </a:r>
                      <a:r>
                        <a:rPr lang="en-US" sz="3200" b="0" strike="noStrike" spc="-1">
                          <a:solidFill>
                            <a:srgbClr val="000000"/>
                          </a:solidFill>
                          <a:latin typeface="Arial"/>
                        </a:rPr>
                        <a:t>{</a:t>
                      </a:r>
                      <a:r>
                        <a:rPr lang="en-US" sz="3200" b="0" strike="noStrike" spc="-1">
                          <a:solidFill>
                            <a:srgbClr val="4070A0"/>
                          </a:solidFill>
                          <a:latin typeface="Arial"/>
                        </a:rPr>
                        <a:t>'c'</a:t>
                      </a:r>
                      <a:r>
                        <a:rPr lang="en-US" sz="3200" b="0" strike="noStrike" spc="-1">
                          <a:solidFill>
                            <a:srgbClr val="000000"/>
                          </a:solidFill>
                          <a:latin typeface="Arial"/>
                        </a:rPr>
                        <a:t>: </a:t>
                      </a:r>
                      <a:r>
                        <a:rPr lang="en-US" sz="3200" b="0" strike="noStrike" spc="-1">
                          <a:solidFill>
                            <a:srgbClr val="208050"/>
                          </a:solidFill>
                          <a:latin typeface="Arial"/>
                        </a:rPr>
                        <a:t>3</a:t>
                      </a:r>
                      <a:r>
                        <a:rPr lang="en-US" sz="3200" b="0" strike="noStrike" spc="-1">
                          <a:solidFill>
                            <a:srgbClr val="000000"/>
                          </a:solidFill>
                          <a:latin typeface="Arial"/>
                        </a:rPr>
                        <a:t>}) </a:t>
                      </a:r>
                      <a:endParaRPr lang="en-US" sz="3200" b="0" strike="noStrike" spc="-1">
                        <a:latin typeface="Arial"/>
                      </a:endParaRPr>
                    </a:p>
                    <a:p>
                      <a:pPr>
                        <a:lnSpc>
                          <a:spcPct val="100000"/>
                        </a:lnSpc>
                        <a:spcBef>
                          <a:spcPts val="1199"/>
                        </a:spcBef>
                        <a:tabLst>
                          <a:tab pos="0" algn="l"/>
                        </a:tabLst>
                      </a:pPr>
                      <a:r>
                        <a:rPr lang="en-US" sz="3200" b="0" strike="noStrike" spc="-1">
                          <a:solidFill>
                            <a:srgbClr val="000000"/>
                          </a:solidFill>
                          <a:latin typeface="Arial"/>
                        </a:rPr>
                        <a:t>t</a:t>
                      </a:r>
                      <a:r>
                        <a:rPr lang="en-US" sz="3200" b="0" strike="noStrike" spc="-1">
                          <a:solidFill>
                            <a:srgbClr val="666666"/>
                          </a:solidFill>
                          <a:latin typeface="Arial"/>
                        </a:rPr>
                        <a:t>.</a:t>
                      </a:r>
                      <a:r>
                        <a:rPr lang="en-US" sz="3200" b="0" strike="noStrike" spc="-1">
                          <a:solidFill>
                            <a:srgbClr val="000000"/>
                          </a:solidFill>
                          <a:latin typeface="Arial"/>
                        </a:rPr>
                        <a:t>start()</a:t>
                      </a:r>
                      <a:endParaRPr lang="en-US" sz="3200" b="0" strike="noStrike" spc="-1">
                        <a:latin typeface="Arial"/>
                      </a:endParaRPr>
                    </a:p>
                    <a:p>
                      <a:pPr>
                        <a:lnSpc>
                          <a:spcPct val="100000"/>
                        </a:lnSpc>
                        <a:spcBef>
                          <a:spcPts val="1199"/>
                        </a:spcBef>
                        <a:tabLst>
                          <a:tab pos="0" algn="l"/>
                        </a:tabLst>
                      </a:pPr>
                      <a:endParaRPr lang="en-US" sz="3200" b="0" strike="noStrike" spc="-1">
                        <a:latin typeface="Arial"/>
                      </a:endParaRPr>
                    </a:p>
                    <a:p>
                      <a:pPr>
                        <a:lnSpc>
                          <a:spcPct val="100000"/>
                        </a:lnSpc>
                        <a:spcBef>
                          <a:spcPts val="1199"/>
                        </a:spcBef>
                        <a:tabLst>
                          <a:tab pos="0" algn="l"/>
                        </a:tabLst>
                      </a:pPr>
                      <a:endParaRPr lang="en-US" sz="3200" b="0" strike="noStrike" spc="-1">
                        <a:latin typeface="Arial"/>
                      </a:endParaRP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16" name="CustomShape 2"/>
          <p:cNvSpPr/>
          <p:nvPr/>
        </p:nvSpPr>
        <p:spPr>
          <a:xfrm>
            <a:off x="179820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
        <p:nvSpPr>
          <p:cNvPr id="417" name="CustomShape 3"/>
          <p:cNvSpPr/>
          <p:nvPr/>
        </p:nvSpPr>
        <p:spPr>
          <a:xfrm>
            <a:off x="1717920" y="1945440"/>
            <a:ext cx="13740480" cy="7603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US" sz="5400" b="0" strike="noStrike" spc="-1">
                <a:solidFill>
                  <a:srgbClr val="000000"/>
                </a:solidFill>
                <a:latin typeface="Arial"/>
              </a:rPr>
              <a:t>How multithreading works in Python</a:t>
            </a:r>
            <a:endParaRPr lang="en-US" sz="5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Table 1"/>
          <p:cNvGraphicFramePr/>
          <p:nvPr/>
        </p:nvGraphicFramePr>
        <p:xfrm>
          <a:off x="1787400" y="2765520"/>
          <a:ext cx="20934000" cy="3310920"/>
        </p:xfrm>
        <a:graphic>
          <a:graphicData uri="http://schemas.openxmlformats.org/drawingml/2006/table">
            <a:tbl>
              <a:tblPr/>
              <a:tblGrid>
                <a:gridCol w="18807480">
                  <a:extLst>
                    <a:ext uri="{9D8B030D-6E8A-4147-A177-3AD203B41FA5}">
                      <a16:colId xmlns:a16="http://schemas.microsoft.com/office/drawing/2014/main" val="20000"/>
                    </a:ext>
                  </a:extLst>
                </a:gridCol>
                <a:gridCol w="2126520">
                  <a:extLst>
                    <a:ext uri="{9D8B030D-6E8A-4147-A177-3AD203B41FA5}">
                      <a16:colId xmlns:a16="http://schemas.microsoft.com/office/drawing/2014/main" val="20001"/>
                    </a:ext>
                  </a:extLst>
                </a:gridCol>
              </a:tblGrid>
              <a:tr h="61128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2699640">
                <a:tc>
                  <a:txBody>
                    <a:bodyPr/>
                    <a:lstStyle/>
                    <a:p>
                      <a:pPr>
                        <a:lnSpc>
                          <a:spcPct val="100000"/>
                        </a:lnSpc>
                        <a:spcBef>
                          <a:spcPts val="1199"/>
                        </a:spcBef>
                        <a:tabLst>
                          <a:tab pos="0" algn="l"/>
                        </a:tabLst>
                      </a:pPr>
                      <a:r>
                        <a:rPr lang="en-US" sz="3200" b="1" strike="noStrike" spc="-1">
                          <a:solidFill>
                            <a:srgbClr val="007020"/>
                          </a:solidFill>
                          <a:latin typeface="Arial"/>
                        </a:rPr>
                        <a:t>def</a:t>
                      </a:r>
                      <a:r>
                        <a:rPr lang="en-US" sz="3200" b="0" strike="noStrike" spc="-1">
                          <a:solidFill>
                            <a:srgbClr val="000000"/>
                          </a:solidFill>
                          <a:latin typeface="Arial"/>
                        </a:rPr>
                        <a:t> </a:t>
                      </a:r>
                      <a:r>
                        <a:rPr lang="en-US" sz="3200" b="0" strike="noStrike" spc="-1">
                          <a:solidFill>
                            <a:srgbClr val="06287E"/>
                          </a:solidFill>
                          <a:latin typeface="Arial"/>
                        </a:rPr>
                        <a:t>countdown</a:t>
                      </a:r>
                      <a:r>
                        <a:rPr lang="en-US" sz="3200" b="0" strike="noStrike" spc="-1">
                          <a:solidFill>
                            <a:srgbClr val="000000"/>
                          </a:solidFill>
                          <a:latin typeface="Arial"/>
                        </a:rPr>
                        <a:t>(n):</a:t>
                      </a:r>
                      <a:endParaRPr lang="en-US" sz="3200" b="0" strike="noStrike" spc="-1">
                        <a:latin typeface="Arial"/>
                      </a:endParaRPr>
                    </a:p>
                    <a:p>
                      <a:pPr>
                        <a:lnSpc>
                          <a:spcPct val="100000"/>
                        </a:lnSpc>
                        <a:spcBef>
                          <a:spcPts val="1199"/>
                        </a:spcBef>
                        <a:tabLst>
                          <a:tab pos="0" algn="l"/>
                        </a:tabLst>
                      </a:pPr>
                      <a:r>
                        <a:rPr lang="en-US" sz="3200" b="0" strike="noStrike" spc="-1">
                          <a:solidFill>
                            <a:srgbClr val="000000"/>
                          </a:solidFill>
                          <a:latin typeface="Arial"/>
                        </a:rPr>
                        <a:t>      </a:t>
                      </a:r>
                      <a:r>
                        <a:rPr lang="en-US" sz="3200" b="1" strike="noStrike" spc="-1">
                          <a:solidFill>
                            <a:srgbClr val="007020"/>
                          </a:solidFill>
                          <a:latin typeface="Arial"/>
                        </a:rPr>
                        <a:t>while</a:t>
                      </a:r>
                      <a:r>
                        <a:rPr lang="en-US" sz="3200" b="0" strike="noStrike" spc="-1">
                          <a:solidFill>
                            <a:srgbClr val="000000"/>
                          </a:solidFill>
                          <a:latin typeface="Arial"/>
                        </a:rPr>
                        <a:t> n </a:t>
                      </a:r>
                      <a:r>
                        <a:rPr lang="en-US" sz="3200" b="0" strike="noStrike" spc="-1">
                          <a:solidFill>
                            <a:srgbClr val="666666"/>
                          </a:solidFill>
                          <a:latin typeface="Arial"/>
                        </a:rPr>
                        <a:t>&gt;</a:t>
                      </a:r>
                      <a:r>
                        <a:rPr lang="en-US" sz="3200" b="0" strike="noStrike" spc="-1">
                          <a:solidFill>
                            <a:srgbClr val="000000"/>
                          </a:solidFill>
                          <a:latin typeface="Arial"/>
                        </a:rPr>
                        <a:t> </a:t>
                      </a:r>
                      <a:r>
                        <a:rPr lang="en-US" sz="3200" b="0" strike="noStrike" spc="-1">
                          <a:solidFill>
                            <a:srgbClr val="208050"/>
                          </a:solidFill>
                          <a:latin typeface="Arial"/>
                        </a:rPr>
                        <a:t>0</a:t>
                      </a:r>
                      <a:r>
                        <a:rPr lang="en-US" sz="3200" b="0" strike="noStrike" spc="-1">
                          <a:solidFill>
                            <a:srgbClr val="000000"/>
                          </a:solidFill>
                          <a:latin typeface="Arial"/>
                        </a:rPr>
                        <a:t>:</a:t>
                      </a:r>
                      <a:endParaRPr lang="en-US" sz="3200" b="0" strike="noStrike" spc="-1">
                        <a:latin typeface="Arial"/>
                      </a:endParaRPr>
                    </a:p>
                    <a:p>
                      <a:pPr>
                        <a:lnSpc>
                          <a:spcPct val="100000"/>
                        </a:lnSpc>
                        <a:spcBef>
                          <a:spcPts val="1199"/>
                        </a:spcBef>
                        <a:tabLst>
                          <a:tab pos="0" algn="l"/>
                        </a:tabLst>
                      </a:pPr>
                      <a:r>
                        <a:rPr lang="en-US" sz="3200" b="0" strike="noStrike" spc="-1">
                          <a:solidFill>
                            <a:srgbClr val="000000"/>
                          </a:solidFill>
                          <a:latin typeface="Arial"/>
                        </a:rPr>
                        <a:t>               n </a:t>
                      </a:r>
                      <a:r>
                        <a:rPr lang="en-US" sz="3200" b="0" strike="noStrike" spc="-1">
                          <a:solidFill>
                            <a:srgbClr val="666666"/>
                          </a:solidFill>
                          <a:latin typeface="Arial"/>
                        </a:rPr>
                        <a:t>-=</a:t>
                      </a:r>
                      <a:r>
                        <a:rPr lang="en-US" sz="3200" b="0" strike="noStrike" spc="-1">
                          <a:solidFill>
                            <a:srgbClr val="000000"/>
                          </a:solidFill>
                          <a:latin typeface="Arial"/>
                        </a:rPr>
                        <a:t> </a:t>
                      </a:r>
                      <a:r>
                        <a:rPr lang="en-US" sz="3200" b="0" strike="noStrike" spc="-1">
                          <a:solidFill>
                            <a:srgbClr val="208050"/>
                          </a:solidFill>
                          <a:latin typeface="Arial"/>
                        </a:rPr>
                        <a:t>1</a:t>
                      </a:r>
                      <a:endParaRPr lang="en-US" sz="3200" b="0" strike="noStrike" spc="-1">
                        <a:latin typeface="Arial"/>
                      </a:endParaRPr>
                    </a:p>
                    <a:p>
                      <a:pPr>
                        <a:lnSpc>
                          <a:spcPct val="100000"/>
                        </a:lnSpc>
                        <a:spcBef>
                          <a:spcPts val="1199"/>
                        </a:spcBef>
                        <a:tabLst>
                          <a:tab pos="0" algn="l"/>
                        </a:tabLst>
                      </a:pPr>
                      <a:endParaRPr lang="en-US" sz="3200" b="0" strike="noStrike" spc="-1">
                        <a:latin typeface="Arial"/>
                      </a:endParaRP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sp>
        <p:nvSpPr>
          <p:cNvPr id="419" name="CustomShape 2"/>
          <p:cNvSpPr/>
          <p:nvPr/>
        </p:nvSpPr>
        <p:spPr>
          <a:xfrm>
            <a:off x="1798200" y="211680"/>
            <a:ext cx="5384880" cy="386640"/>
          </a:xfrm>
          <a:prstGeom prst="rect">
            <a:avLst/>
          </a:prstGeom>
          <a:noFill/>
          <a:ln w="12600">
            <a:noFill/>
          </a:ln>
        </p:spPr>
        <p:style>
          <a:lnRef idx="0">
            <a:scrgbClr r="0" g="0" b="0"/>
          </a:lnRef>
          <a:fillRef idx="0">
            <a:scrgbClr r="0" g="0" b="0"/>
          </a:fillRef>
          <a:effectRef idx="0">
            <a:scrgbClr r="0" g="0" b="0"/>
          </a:effectRef>
          <a:fontRef idx="minor"/>
        </p:style>
        <p:txBody>
          <a:bodyPr wrap="none" lIns="71280" tIns="71280" rIns="71280" bIns="71280" anchor="ctr">
            <a:spAutoFit/>
          </a:bodyPr>
          <a:lstStyle/>
          <a:p>
            <a:pPr>
              <a:lnSpc>
                <a:spcPct val="100000"/>
              </a:lnSpc>
              <a:spcBef>
                <a:spcPts val="2999"/>
              </a:spcBef>
              <a:tabLst>
                <a:tab pos="0" algn="l"/>
              </a:tabLst>
            </a:pPr>
            <a:r>
              <a:rPr lang="en-US" sz="1600" b="1" strike="noStrike" spc="-1">
                <a:solidFill>
                  <a:srgbClr val="929292"/>
                </a:solidFill>
                <a:latin typeface="Arial"/>
                <a:ea typeface="Helvetica Light"/>
              </a:rPr>
              <a:t>Client Name </a:t>
            </a:r>
            <a:r>
              <a:rPr lang="en-US" sz="1600" b="0" strike="noStrike" spc="-1">
                <a:solidFill>
                  <a:srgbClr val="929292"/>
                </a:solidFill>
                <a:latin typeface="Arial"/>
                <a:ea typeface="Helvetica Light"/>
              </a:rPr>
              <a:t>Presentation Title -</a:t>
            </a:r>
            <a:r>
              <a:rPr lang="en-US" sz="1600" b="0" strike="noStrike" spc="-1">
                <a:solidFill>
                  <a:srgbClr val="5E5E5E"/>
                </a:solidFill>
                <a:latin typeface="Arial"/>
                <a:ea typeface="Helvetica Light"/>
              </a:rPr>
              <a:t> </a:t>
            </a:r>
            <a:r>
              <a:rPr lang="en-US" sz="1600" b="1" strike="noStrike" spc="-1">
                <a:solidFill>
                  <a:srgbClr val="DE411B"/>
                </a:solidFill>
                <a:latin typeface="Arial"/>
                <a:ea typeface="Helvetica Light"/>
              </a:rPr>
              <a:t>3.1 Executive Summary</a:t>
            </a:r>
            <a:endParaRPr lang="en-US" sz="1600" b="0" strike="noStrike" spc="-1">
              <a:latin typeface="Arial"/>
            </a:endParaRPr>
          </a:p>
        </p:txBody>
      </p:sp>
      <p:sp>
        <p:nvSpPr>
          <p:cNvPr id="420" name="CustomShape 3"/>
          <p:cNvSpPr/>
          <p:nvPr/>
        </p:nvSpPr>
        <p:spPr>
          <a:xfrm>
            <a:off x="1717920" y="1945440"/>
            <a:ext cx="13740480" cy="760320"/>
          </a:xfrm>
          <a:prstGeom prst="rect">
            <a:avLst/>
          </a:prstGeom>
          <a:noFill/>
          <a:ln w="12600">
            <a:noFill/>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80000"/>
              </a:lnSpc>
              <a:tabLst>
                <a:tab pos="0" algn="l"/>
              </a:tabLst>
            </a:pPr>
            <a:r>
              <a:rPr lang="en-US" sz="5400" b="0" strike="noStrike" spc="-1">
                <a:solidFill>
                  <a:srgbClr val="000000"/>
                </a:solidFill>
                <a:latin typeface="Arial"/>
              </a:rPr>
              <a:t>The effects of the GIL</a:t>
            </a:r>
            <a:endParaRPr lang="en-US" sz="5400" b="0" strike="noStrike" spc="-1">
              <a:latin typeface="Arial"/>
            </a:endParaRPr>
          </a:p>
        </p:txBody>
      </p:sp>
      <p:graphicFrame>
        <p:nvGraphicFramePr>
          <p:cNvPr id="421" name="Table 4"/>
          <p:cNvGraphicFramePr/>
          <p:nvPr/>
        </p:nvGraphicFramePr>
        <p:xfrm>
          <a:off x="1703160" y="6147000"/>
          <a:ext cx="20934000" cy="3164040"/>
        </p:xfrm>
        <a:graphic>
          <a:graphicData uri="http://schemas.openxmlformats.org/drawingml/2006/table">
            <a:tbl>
              <a:tblPr/>
              <a:tblGrid>
                <a:gridCol w="18807480">
                  <a:extLst>
                    <a:ext uri="{9D8B030D-6E8A-4147-A177-3AD203B41FA5}">
                      <a16:colId xmlns:a16="http://schemas.microsoft.com/office/drawing/2014/main" val="20000"/>
                    </a:ext>
                  </a:extLst>
                </a:gridCol>
                <a:gridCol w="2126520">
                  <a:extLst>
                    <a:ext uri="{9D8B030D-6E8A-4147-A177-3AD203B41FA5}">
                      <a16:colId xmlns:a16="http://schemas.microsoft.com/office/drawing/2014/main" val="20001"/>
                    </a:ext>
                  </a:extLst>
                </a:gridCol>
              </a:tblGrid>
              <a:tr h="62964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0"/>
                  </a:ext>
                </a:extLst>
              </a:tr>
              <a:tr h="2534400">
                <a:tc>
                  <a:txBody>
                    <a:bodyPr/>
                    <a:lstStyle/>
                    <a:p>
                      <a:endParaRPr lang="en-AR"/>
                    </a:p>
                  </a:txBody>
                  <a:tcPr marL="177480" marR="177480">
                    <a:lnL w="12240">
                      <a:noFill/>
                    </a:lnL>
                    <a:lnR w="12240">
                      <a:noFill/>
                    </a:lnR>
                    <a:lnT w="12240">
                      <a:noFill/>
                    </a:lnT>
                    <a:lnB w="12240">
                      <a:noFill/>
                    </a:lnB>
                    <a:solidFill>
                      <a:srgbClr val="FFFFFF"/>
                    </a:solidFill>
                  </a:tcPr>
                </a:tc>
                <a:tc>
                  <a:txBody>
                    <a:bodyPr/>
                    <a:lstStyle/>
                    <a:p>
                      <a:endParaRPr lang="en-AR"/>
                    </a:p>
                  </a:txBody>
                  <a:tcPr marL="177480" marR="177480">
                    <a:lnL w="12240">
                      <a:noFill/>
                    </a:lnL>
                    <a:lnR w="12240">
                      <a:noFill/>
                    </a:lnR>
                    <a:lnT w="12240">
                      <a:noFill/>
                    </a:lnT>
                    <a:lnB w="12240">
                      <a:noFill/>
                    </a:lnB>
                    <a:solidFill>
                      <a:srgbClr val="FFFFFF"/>
                    </a:solidFill>
                  </a:tcPr>
                </a:tc>
                <a:extLst>
                  <a:ext uri="{0D108BD9-81ED-4DB2-BD59-A6C34878D82A}">
                    <a16:rowId xmlns:a16="http://schemas.microsoft.com/office/drawing/2014/main" val="10001"/>
                  </a:ext>
                </a:extLst>
              </a:tr>
            </a:tbl>
          </a:graphicData>
        </a:graphic>
      </p:graphicFrame>
      <p:pic>
        <p:nvPicPr>
          <p:cNvPr id="422" name="Picture 2"/>
          <p:cNvPicPr/>
          <p:nvPr/>
        </p:nvPicPr>
        <p:blipFill>
          <a:blip r:embed="rId3"/>
          <a:stretch/>
        </p:blipFill>
        <p:spPr>
          <a:xfrm>
            <a:off x="1787400" y="6858000"/>
            <a:ext cx="20213280" cy="403776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4435</TotalTime>
  <Words>4710</Words>
  <Application>Microsoft Macintosh PowerPoint</Application>
  <PresentationFormat>Custom</PresentationFormat>
  <Paragraphs>306</Paragraphs>
  <Slides>16</Slides>
  <Notes>13</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16</vt:i4>
      </vt:variant>
    </vt:vector>
  </HeadingPairs>
  <TitlesOfParts>
    <vt:vector size="35" baseType="lpstr">
      <vt:lpstr>-apple-system</vt:lpstr>
      <vt:lpstr>Arial</vt:lpstr>
      <vt:lpstr>dm sans</vt:lpstr>
      <vt:lpstr>Helvetica Light</vt:lpstr>
      <vt:lpstr>Lato</vt:lpstr>
      <vt:lpstr>StarSymbol</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Iulian Maxim</dc:creator>
  <dc:description/>
  <cp:lastModifiedBy>Romina Bareiro</cp:lastModifiedBy>
  <cp:revision>10</cp:revision>
  <dcterms:modified xsi:type="dcterms:W3CDTF">2022-10-26T18:33:45Z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0x010100F424C9EFDDA4574FB5B977863045B9E8</vt:lpwstr>
  </property>
  <property fmtid="{D5CDD505-2E9C-101B-9397-08002B2CF9AE}" pid="4" name="HiddenSlides">
    <vt:i4>0</vt:i4>
  </property>
  <property fmtid="{D5CDD505-2E9C-101B-9397-08002B2CF9AE}" pid="5" name="HyperlinksChanged">
    <vt:bool>false</vt:bool>
  </property>
  <property fmtid="{D5CDD505-2E9C-101B-9397-08002B2CF9AE}" pid="6" name="ItemRetentionFormula">
    <vt:lpwstr/>
  </property>
  <property fmtid="{D5CDD505-2E9C-101B-9397-08002B2CF9AE}" pid="7" name="LinksUpToDate">
    <vt:bool>false</vt:bool>
  </property>
  <property fmtid="{D5CDD505-2E9C-101B-9397-08002B2CF9AE}" pid="8" name="MMClips">
    <vt:i4>0</vt:i4>
  </property>
  <property fmtid="{D5CDD505-2E9C-101B-9397-08002B2CF9AE}" pid="9" name="Notes">
    <vt:i4>151</vt:i4>
  </property>
  <property fmtid="{D5CDD505-2E9C-101B-9397-08002B2CF9AE}" pid="10" name="PresentationFormat">
    <vt:lpwstr>Custom</vt:lpwstr>
  </property>
  <property fmtid="{D5CDD505-2E9C-101B-9397-08002B2CF9AE}" pid="11" name="ScaleCrop">
    <vt:bool>false</vt:bool>
  </property>
  <property fmtid="{D5CDD505-2E9C-101B-9397-08002B2CF9AE}" pid="12" name="ShareDoc">
    <vt:bool>false</vt:bool>
  </property>
  <property fmtid="{D5CDD505-2E9C-101B-9397-08002B2CF9AE}" pid="13" name="Slides">
    <vt:i4>167</vt:i4>
  </property>
  <property fmtid="{D5CDD505-2E9C-101B-9397-08002B2CF9AE}" pid="14" name="_dlc_DocIdItemGuid">
    <vt:lpwstr>3318c780-b3a2-4454-b039-c3674f1327be</vt:lpwstr>
  </property>
  <property fmtid="{D5CDD505-2E9C-101B-9397-08002B2CF9AE}" pid="15" name="_dlc_policyId">
    <vt:lpwstr/>
  </property>
</Properties>
</file>